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57" r:id="rId3"/>
    <p:sldId id="258" r:id="rId4"/>
    <p:sldId id="259" r:id="rId5"/>
    <p:sldId id="260" r:id="rId6"/>
    <p:sldId id="261" r:id="rId7"/>
    <p:sldId id="262" r:id="rId8"/>
    <p:sldId id="263" r:id="rId9"/>
    <p:sldId id="264" r:id="rId10"/>
    <p:sldId id="265" r:id="rId11"/>
    <p:sldId id="266" r:id="rId12"/>
    <p:sldId id="272" r:id="rId13"/>
    <p:sldId id="274" r:id="rId14"/>
    <p:sldId id="267" r:id="rId15"/>
    <p:sldId id="268" r:id="rId16"/>
    <p:sldId id="269" r:id="rId17"/>
    <p:sldId id="270" r:id="rId18"/>
    <p:sldId id="271"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44" autoAdjust="0"/>
  </p:normalViewPr>
  <p:slideViewPr>
    <p:cSldViewPr>
      <p:cViewPr varScale="1">
        <p:scale>
          <a:sx n="40" d="100"/>
          <a:sy n="40" d="100"/>
        </p:scale>
        <p:origin x="-20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70FC3-0097-420B-8CD3-0F43172498DC}"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CCBAB-8051-4318-BFB1-C3A5529B35A7}" type="slidenum">
              <a:rPr lang="en-US" smtClean="0"/>
              <a:t>‹#›</a:t>
            </a:fld>
            <a:endParaRPr lang="en-US"/>
          </a:p>
        </p:txBody>
      </p:sp>
    </p:spTree>
    <p:extLst>
      <p:ext uri="{BB962C8B-B14F-4D97-AF65-F5344CB8AC3E}">
        <p14:creationId xmlns:p14="http://schemas.microsoft.com/office/powerpoint/2010/main" val="309996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Matt Davey, I’m current a 2nd year fellow at OHSU in Portland, Oregon with Gillian, and Rob.  This </a:t>
            </a:r>
            <a:r>
              <a:rPr lang="en-US" dirty="0" smtClean="0"/>
              <a:t>morning </a:t>
            </a:r>
            <a:r>
              <a:rPr lang="en-US" dirty="0" err="1" smtClean="0"/>
              <a:t>i</a:t>
            </a:r>
            <a:r>
              <a:rPr lang="en-US" dirty="0" smtClean="0"/>
              <a:t> want to take our time together and talk about both organophosphate and </a:t>
            </a:r>
            <a:r>
              <a:rPr lang="en-US" dirty="0" err="1" smtClean="0"/>
              <a:t>carbamate</a:t>
            </a:r>
            <a:r>
              <a:rPr lang="en-US" dirty="0" smtClean="0"/>
              <a:t> pesticides.  Now obviously, we live in different places and our patients are </a:t>
            </a:r>
            <a:r>
              <a:rPr lang="en-US" dirty="0" smtClean="0"/>
              <a:t>exposed</a:t>
            </a:r>
            <a:r>
              <a:rPr lang="en-US" baseline="0" dirty="0" smtClean="0"/>
              <a:t> </a:t>
            </a:r>
            <a:r>
              <a:rPr lang="en-US" dirty="0" smtClean="0"/>
              <a:t>to </a:t>
            </a:r>
            <a:r>
              <a:rPr lang="en-US" dirty="0" smtClean="0"/>
              <a:t>many </a:t>
            </a:r>
            <a:r>
              <a:rPr lang="en-US" dirty="0" smtClean="0"/>
              <a:t>different</a:t>
            </a:r>
            <a:r>
              <a:rPr lang="en-US" baseline="0" dirty="0" smtClean="0"/>
              <a:t> pesticides and so if there are unique ones or you have anecdotes we would love to hear them.</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a:t>
            </a:fld>
            <a:endParaRPr lang="en-US"/>
          </a:p>
        </p:txBody>
      </p:sp>
    </p:spTree>
    <p:extLst>
      <p:ext uri="{BB962C8B-B14F-4D97-AF65-F5344CB8AC3E}">
        <p14:creationId xmlns:p14="http://schemas.microsoft.com/office/powerpoint/2010/main" val="132334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 is what a classic organophosphate toxic patient will look like. Classically, they are overwhelmingly cholinergic, with the patient with pinpoint pupils, diaphoresis, vomiting and diarrhea, and muscle </a:t>
            </a:r>
            <a:r>
              <a:rPr lang="en-US" dirty="0" err="1" smtClean="0"/>
              <a:t>fasciculations</a:t>
            </a:r>
            <a:r>
              <a:rPr lang="en-US" dirty="0" smtClean="0"/>
              <a:t> and eventual paralysis from the stimulation at the neuromuscular junction.  In the case of ingestion or dermal exposure, they or their clothes can smell of garlic or that or other solvents.</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10</a:t>
            </a:fld>
            <a:endParaRPr lang="en-US"/>
          </a:p>
        </p:txBody>
      </p:sp>
    </p:spTree>
    <p:extLst>
      <p:ext uri="{BB962C8B-B14F-4D97-AF65-F5344CB8AC3E}">
        <p14:creationId xmlns:p14="http://schemas.microsoft.com/office/powerpoint/2010/main" val="157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symptoms, however, may not be that classic or typical, especially depending on what they were actually exposed to, for how long, and whether it was an inhalation, dermal, or oral ingestion.</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11</a:t>
            </a:fld>
            <a:endParaRPr lang="en-US"/>
          </a:p>
        </p:txBody>
      </p:sp>
    </p:spTree>
    <p:extLst>
      <p:ext uri="{BB962C8B-B14F-4D97-AF65-F5344CB8AC3E}">
        <p14:creationId xmlns:p14="http://schemas.microsoft.com/office/powerpoint/2010/main" val="187128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Neurologically, the symptoms can be quite nonspecific, and again, greatly depend on the amount and duration of exposure.  Oftentimes, </a:t>
            </a:r>
            <a:r>
              <a:rPr lang="en-US" dirty="0" smtClean="0"/>
              <a:t>without </a:t>
            </a:r>
            <a:r>
              <a:rPr lang="en-US" dirty="0" smtClean="0"/>
              <a:t>a better history, these can be attributed to another cause.  CNS-wise, you can see anxiety or restlessness, along with headache and dizziness.  Blurred vision is likely from the inability to </a:t>
            </a:r>
            <a:r>
              <a:rPr lang="en-US" dirty="0" err="1" smtClean="0"/>
              <a:t>accomodate</a:t>
            </a:r>
            <a:r>
              <a:rPr lang="en-US" dirty="0" smtClean="0"/>
              <a:t>, and tremor possibly from the increased neuromuscular junction activity.  It is interesting to note that seizures are actually relatively uncommon with OP pesticides, and </a:t>
            </a:r>
            <a:r>
              <a:rPr lang="en-US" dirty="0" smtClean="0"/>
              <a:t>its actually </a:t>
            </a:r>
            <a:r>
              <a:rPr lang="en-US" dirty="0" smtClean="0"/>
              <a:t>usually from the </a:t>
            </a:r>
            <a:r>
              <a:rPr lang="en-US" dirty="0" err="1" smtClean="0"/>
              <a:t>concominant</a:t>
            </a:r>
            <a:r>
              <a:rPr lang="en-US" dirty="0" smtClean="0"/>
              <a:t> hypoxia </a:t>
            </a:r>
            <a:r>
              <a:rPr lang="en-US" dirty="0" smtClean="0"/>
              <a:t>and </a:t>
            </a:r>
            <a:r>
              <a:rPr lang="en-US" dirty="0" smtClean="0"/>
              <a:t>not from a direct effect of the pesticide..</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12</a:t>
            </a:fld>
            <a:endParaRPr lang="en-US"/>
          </a:p>
        </p:txBody>
      </p:sp>
    </p:spTree>
    <p:extLst>
      <p:ext uri="{BB962C8B-B14F-4D97-AF65-F5344CB8AC3E}">
        <p14:creationId xmlns:p14="http://schemas.microsoft.com/office/powerpoint/2010/main" val="224464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drivers of mortality can be summed up by the killer B’s: namely </a:t>
            </a:r>
            <a:r>
              <a:rPr lang="en-US" dirty="0" err="1" smtClean="0"/>
              <a:t>bronchorrhea</a:t>
            </a:r>
            <a:r>
              <a:rPr lang="en-US" dirty="0" smtClean="0"/>
              <a:t>, bronchoconstriction, and then bradycardia   Here you can see in the radiograph a classic picture of </a:t>
            </a:r>
            <a:r>
              <a:rPr lang="en-US" dirty="0" err="1" smtClean="0"/>
              <a:t>bronchorrhea</a:t>
            </a:r>
            <a:r>
              <a:rPr lang="en-US" dirty="0" smtClean="0"/>
              <a:t> and pulmonary edema.  The cholinergic stimulation is literally pouring bronchial and pulmonary secretions into the airway, so </a:t>
            </a:r>
            <a:r>
              <a:rPr lang="en-US" dirty="0" smtClean="0"/>
              <a:t>much</a:t>
            </a:r>
            <a:r>
              <a:rPr lang="en-US" baseline="0" dirty="0" smtClean="0"/>
              <a:t> so that it</a:t>
            </a:r>
            <a:r>
              <a:rPr lang="en-US" dirty="0" smtClean="0"/>
              <a:t> causes </a:t>
            </a:r>
            <a:r>
              <a:rPr lang="en-US" dirty="0" smtClean="0"/>
              <a:t>hypoxia and respiratory failure.  On top of that, the overstimulation of the neuromuscular junction is not too different than the mechanism of succinylcholine that we give for intubation.  There is initial increased muscle activity or </a:t>
            </a:r>
            <a:r>
              <a:rPr lang="en-US" dirty="0" err="1" smtClean="0"/>
              <a:t>fasciculations</a:t>
            </a:r>
            <a:r>
              <a:rPr lang="en-US" dirty="0" smtClean="0"/>
              <a:t>, closely followed by paralysis and respiratory arrest.  And finally, OPs have been noted to also cause a loss of respiratory </a:t>
            </a:r>
            <a:r>
              <a:rPr lang="en-US" dirty="0" smtClean="0"/>
              <a:t>drive,</a:t>
            </a:r>
            <a:r>
              <a:rPr lang="en-US" baseline="0" dirty="0" smtClean="0"/>
              <a:t> likely from the</a:t>
            </a:r>
            <a:r>
              <a:rPr lang="en-US" dirty="0" smtClean="0"/>
              <a:t> </a:t>
            </a:r>
            <a:r>
              <a:rPr lang="en-US" dirty="0" smtClean="0"/>
              <a:t>co-administered hydrocarbons and solvents, but none-the-less, does not help the already struggling respiratory system.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13</a:t>
            </a:fld>
            <a:endParaRPr lang="en-US"/>
          </a:p>
        </p:txBody>
      </p:sp>
    </p:spTree>
    <p:extLst>
      <p:ext uri="{BB962C8B-B14F-4D97-AF65-F5344CB8AC3E}">
        <p14:creationId xmlns:p14="http://schemas.microsoft.com/office/powerpoint/2010/main" val="378679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we can see some of those co-</a:t>
            </a:r>
            <a:r>
              <a:rPr lang="en-US" dirty="0" err="1" smtClean="0"/>
              <a:t>formulants</a:t>
            </a:r>
            <a:r>
              <a:rPr lang="en-US" dirty="0" smtClean="0"/>
              <a:t> in use with the organophosphates.  We will talk about hydrocarbons and solvents in a future lecture, but their effect is much more rapid than the organophosphate and can lead to very rapid loss of consciousness, CNS depression, respiratory depression and an aspiration pneumonitis.  Xylene is the hydrocarbon most often found as a solvent, </a:t>
            </a:r>
            <a:r>
              <a:rPr lang="en-US" dirty="0" err="1" smtClean="0"/>
              <a:t>cyclohexanone</a:t>
            </a:r>
            <a:r>
              <a:rPr lang="en-US" dirty="0" smtClean="0"/>
              <a:t> and surfactant </a:t>
            </a:r>
            <a:r>
              <a:rPr lang="en-US" dirty="0" smtClean="0"/>
              <a:t>are </a:t>
            </a:r>
            <a:r>
              <a:rPr lang="en-US" dirty="0" smtClean="0"/>
              <a:t>also used commonly.  Here you can see a label for </a:t>
            </a:r>
            <a:r>
              <a:rPr lang="en-US" dirty="0" err="1" smtClean="0"/>
              <a:t>chlorpyrifos</a:t>
            </a:r>
            <a:r>
              <a:rPr lang="en-US" dirty="0" smtClean="0"/>
              <a:t> labeling an unknown hydrocarbon mixture as their solvent.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14</a:t>
            </a:fld>
            <a:endParaRPr lang="en-US"/>
          </a:p>
        </p:txBody>
      </p:sp>
    </p:spTree>
    <p:extLst>
      <p:ext uri="{BB962C8B-B14F-4D97-AF65-F5344CB8AC3E}">
        <p14:creationId xmlns:p14="http://schemas.microsoft.com/office/powerpoint/2010/main" val="1372228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while nobody really likes to hear or read about pharmacokinetics, I do think there are several really key points that should be mentioned about organophosphates that may help you take care of your next patient.  In terms of absorption, they are very well absorbed via all routes.  Pulmonary-wise this can be through inhalation or after a aspiration pneumonitis.  Clearly they are well absorbed through the GI tract, but also very well dermally.  And thus it is paramount to remove all clothing immediately and have the patient undergo dermal decontamination as soon as possible to limit ongoing absorption</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15</a:t>
            </a:fld>
            <a:endParaRPr lang="en-US"/>
          </a:p>
        </p:txBody>
      </p:sp>
    </p:spTree>
    <p:extLst>
      <p:ext uri="{BB962C8B-B14F-4D97-AF65-F5344CB8AC3E}">
        <p14:creationId xmlns:p14="http://schemas.microsoft.com/office/powerpoint/2010/main" val="395137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distribution, it is important to know that as a class, organophosphates are very lipophilic.  And thus they have a large apparent volume of distribution and are consequently are stored in fat rather in the blood compartment.  For the most part, they have a very high </a:t>
            </a:r>
            <a:r>
              <a:rPr lang="en-US" dirty="0" err="1" smtClean="0"/>
              <a:t>octanol</a:t>
            </a:r>
            <a:r>
              <a:rPr lang="en-US" dirty="0" smtClean="0"/>
              <a:t> to water coefficient, which simply means that if you were to place them in a mixture of </a:t>
            </a:r>
            <a:r>
              <a:rPr lang="en-US" dirty="0" err="1" smtClean="0"/>
              <a:t>octanol</a:t>
            </a:r>
            <a:r>
              <a:rPr lang="en-US" dirty="0" smtClean="0"/>
              <a:t> and water, they would be found much more in the lipophilic </a:t>
            </a:r>
            <a:r>
              <a:rPr lang="en-US" dirty="0" err="1" smtClean="0"/>
              <a:t>octanol</a:t>
            </a:r>
            <a:r>
              <a:rPr lang="en-US" dirty="0" smtClean="0"/>
              <a:t>.  And because of this, the can actually be stored away from metabolism in the fat, and then redistributed and go on to cause delayed toxicity.  We will talk more about this in a little bit. </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16</a:t>
            </a:fld>
            <a:endParaRPr lang="en-US"/>
          </a:p>
        </p:txBody>
      </p:sp>
    </p:spTree>
    <p:extLst>
      <p:ext uri="{BB962C8B-B14F-4D97-AF65-F5344CB8AC3E}">
        <p14:creationId xmlns:p14="http://schemas.microsoft.com/office/powerpoint/2010/main" val="1603745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metabolism, it is important to know that some organophosphates are found as the parent drugs and others are </a:t>
            </a:r>
            <a:r>
              <a:rPr lang="en-US" dirty="0" err="1" smtClean="0"/>
              <a:t>prodrugs</a:t>
            </a:r>
            <a:r>
              <a:rPr lang="en-US" dirty="0" smtClean="0"/>
              <a:t> needing metabolism.  Any compound with the </a:t>
            </a:r>
            <a:r>
              <a:rPr lang="en-US" dirty="0" err="1" smtClean="0"/>
              <a:t>suffixe</a:t>
            </a:r>
            <a:r>
              <a:rPr lang="en-US" dirty="0" smtClean="0"/>
              <a:t> -</a:t>
            </a:r>
            <a:r>
              <a:rPr lang="en-US" dirty="0" err="1" smtClean="0"/>
              <a:t>oxon</a:t>
            </a:r>
            <a:r>
              <a:rPr lang="en-US" dirty="0" smtClean="0"/>
              <a:t> is an active drug and should theoretically have a quick time to onset.  The -</a:t>
            </a:r>
            <a:r>
              <a:rPr lang="en-US" dirty="0" err="1" smtClean="0"/>
              <a:t>thions</a:t>
            </a:r>
            <a:r>
              <a:rPr lang="en-US" dirty="0" smtClean="0"/>
              <a:t> however, require CYP metabolism to become active.  Here you can see the activation of </a:t>
            </a:r>
            <a:r>
              <a:rPr lang="en-US" dirty="0" err="1" smtClean="0"/>
              <a:t>chlorpyrifos</a:t>
            </a:r>
            <a:r>
              <a:rPr lang="en-US" dirty="0" smtClean="0"/>
              <a:t> to the active </a:t>
            </a:r>
            <a:r>
              <a:rPr lang="en-US" dirty="0" err="1" smtClean="0"/>
              <a:t>chlorpyrifos-oxon</a:t>
            </a:r>
            <a:r>
              <a:rPr lang="en-US" dirty="0" smtClean="0"/>
              <a:t>.  The delay in conversion to the active compound may lead to a delay to toxicity and is important to note in the history.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17</a:t>
            </a:fld>
            <a:endParaRPr lang="en-US"/>
          </a:p>
        </p:txBody>
      </p:sp>
    </p:spTree>
    <p:extLst>
      <p:ext uri="{BB962C8B-B14F-4D97-AF65-F5344CB8AC3E}">
        <p14:creationId xmlns:p14="http://schemas.microsoft.com/office/powerpoint/2010/main" val="421736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a little better information on the acute presentation and some of the </a:t>
            </a:r>
            <a:r>
              <a:rPr lang="en-US" dirty="0" err="1" smtClean="0"/>
              <a:t>toxicokinetics</a:t>
            </a:r>
            <a:r>
              <a:rPr lang="en-US" dirty="0" smtClean="0"/>
              <a:t>, let’s discuss some of the effects from chronic exposure.  As you can imagine, this happens most often with workers regularly coming into contact with the organophosphates.  However, there have also been several reports of people using cholinergic </a:t>
            </a:r>
            <a:r>
              <a:rPr lang="en-US" dirty="0" err="1" smtClean="0"/>
              <a:t>eyedrops</a:t>
            </a:r>
            <a:r>
              <a:rPr lang="en-US" dirty="0" smtClean="0"/>
              <a:t> who have also developed chronic toxicity.  The symptoms, though, are often quite vague and difficult to parse out from other nonspecific entities. They include weakness, blurred vision, and other mild cholinergic signs and symptoms.  There has been a few associations with chronic OP toxicity and </a:t>
            </a:r>
            <a:r>
              <a:rPr lang="en-US" dirty="0" err="1" smtClean="0"/>
              <a:t>Parkison</a:t>
            </a:r>
            <a:r>
              <a:rPr lang="en-US" dirty="0" smtClean="0"/>
              <a:t> disease, but there is no direct causative evidence at this time.</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18</a:t>
            </a:fld>
            <a:endParaRPr lang="en-US"/>
          </a:p>
        </p:txBody>
      </p:sp>
    </p:spTree>
    <p:extLst>
      <p:ext uri="{BB962C8B-B14F-4D97-AF65-F5344CB8AC3E}">
        <p14:creationId xmlns:p14="http://schemas.microsoft.com/office/powerpoint/2010/main" val="20644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those are more symptoms of ongoing low grade toxicity.  However, there are other also other delayed or more </a:t>
            </a:r>
            <a:r>
              <a:rPr lang="en-US" dirty="0" err="1" smtClean="0"/>
              <a:t>subacute</a:t>
            </a:r>
            <a:r>
              <a:rPr lang="en-US" dirty="0" smtClean="0"/>
              <a:t> presentations after an acute exposure.  The first being an entity called intermediate syndrome.  As the name implies, it comes on after 24 to 96 hours after the initial poisoning and after the resolution of the cholinergic crisis.  It usually starts as a proximal muscle weakness, namely the neck flexors, but then can descend into the muscles of respiration.  It can require mechanical ventilation or </a:t>
            </a:r>
            <a:r>
              <a:rPr lang="en-US" dirty="0" err="1" smtClean="0"/>
              <a:t>reintubation</a:t>
            </a:r>
            <a:r>
              <a:rPr lang="en-US" dirty="0" smtClean="0"/>
              <a:t>, and can last for up to 18 days.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19</a:t>
            </a:fld>
            <a:endParaRPr lang="en-US"/>
          </a:p>
        </p:txBody>
      </p:sp>
    </p:spTree>
    <p:extLst>
      <p:ext uri="{BB962C8B-B14F-4D97-AF65-F5344CB8AC3E}">
        <p14:creationId xmlns:p14="http://schemas.microsoft.com/office/powerpoint/2010/main" val="296472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first </a:t>
            </a:r>
            <a:r>
              <a:rPr lang="en-US" dirty="0" err="1" smtClean="0"/>
              <a:t>tox</a:t>
            </a:r>
            <a:r>
              <a:rPr lang="en-US" dirty="0" smtClean="0"/>
              <a:t> disaster that I’ll talk about.  Most of you may recognize this as the Tokyo </a:t>
            </a:r>
            <a:r>
              <a:rPr lang="en-US" dirty="0" err="1" smtClean="0"/>
              <a:t>Sarin</a:t>
            </a:r>
            <a:r>
              <a:rPr lang="en-US" dirty="0" smtClean="0"/>
              <a:t> Attacks of 1995.  </a:t>
            </a:r>
            <a:r>
              <a:rPr lang="en-US" dirty="0" err="1" smtClean="0"/>
              <a:t>Sarin</a:t>
            </a:r>
            <a:r>
              <a:rPr lang="en-US" dirty="0" smtClean="0"/>
              <a:t> gas was punctured and released onto several different subway lines, leading to thousands of being </a:t>
            </a:r>
            <a:r>
              <a:rPr lang="en-US" dirty="0" smtClean="0"/>
              <a:t>exposed.</a:t>
            </a:r>
            <a:r>
              <a:rPr lang="en-US" baseline="0" dirty="0" smtClean="0"/>
              <a:t> Most had visual complaints, but obviously there were many that were severely injured </a:t>
            </a:r>
            <a:r>
              <a:rPr lang="en-US" dirty="0" smtClean="0"/>
              <a:t>and </a:t>
            </a:r>
            <a:r>
              <a:rPr lang="en-US" dirty="0" smtClean="0"/>
              <a:t>ultimately </a:t>
            </a:r>
            <a:r>
              <a:rPr lang="en-US" dirty="0" smtClean="0"/>
              <a:t>there</a:t>
            </a:r>
            <a:r>
              <a:rPr lang="en-US" baseline="0" dirty="0" smtClean="0"/>
              <a:t> were </a:t>
            </a:r>
            <a:r>
              <a:rPr lang="en-US" dirty="0" smtClean="0"/>
              <a:t>12 </a:t>
            </a:r>
            <a:r>
              <a:rPr lang="en-US" dirty="0" smtClean="0"/>
              <a:t>deaths.  As we’ve heard already most patients presented via a non-EMS route.  These </a:t>
            </a:r>
            <a:r>
              <a:rPr lang="en-US" dirty="0" err="1" smtClean="0"/>
              <a:t>franticed</a:t>
            </a:r>
            <a:r>
              <a:rPr lang="en-US" dirty="0" smtClean="0"/>
              <a:t> pictures should get us thinking what we would do in that scenario and what the workup and management of these patients should be whether </a:t>
            </a:r>
            <a:r>
              <a:rPr lang="en-US" dirty="0" smtClean="0"/>
              <a:t>we</a:t>
            </a:r>
            <a:r>
              <a:rPr lang="en-US" baseline="0" dirty="0" smtClean="0"/>
              <a:t> are faced with </a:t>
            </a:r>
            <a:r>
              <a:rPr lang="en-US" dirty="0" smtClean="0"/>
              <a:t>a </a:t>
            </a:r>
            <a:r>
              <a:rPr lang="en-US" dirty="0" smtClean="0"/>
              <a:t>large exposure to a nerve agent or a farmer who has ingested </a:t>
            </a:r>
            <a:r>
              <a:rPr lang="en-US" dirty="0" smtClean="0"/>
              <a:t>malathion</a:t>
            </a:r>
            <a:r>
              <a:rPr lang="en-US" dirty="0" smtClean="0"/>
              <a:t>.</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a:t>
            </a:fld>
            <a:endParaRPr lang="en-US"/>
          </a:p>
        </p:txBody>
      </p:sp>
    </p:spTree>
    <p:extLst>
      <p:ext uri="{BB962C8B-B14F-4D97-AF65-F5344CB8AC3E}">
        <p14:creationId xmlns:p14="http://schemas.microsoft.com/office/powerpoint/2010/main" val="50162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quite interesting to have a recurrence of such severe symptoms, especially after the acute toxicity has resolved.  A couple of theories exist for this.  The first is the thought that after the initially acute exposure you have a large </a:t>
            </a:r>
            <a:r>
              <a:rPr lang="en-US" dirty="0" err="1" smtClean="0"/>
              <a:t>downregulation</a:t>
            </a:r>
            <a:r>
              <a:rPr lang="en-US" dirty="0" smtClean="0"/>
              <a:t> of nicotinic receptors at the neuromuscular junction.  Another thought is that this is just a problem of </a:t>
            </a:r>
            <a:r>
              <a:rPr lang="en-US" dirty="0" err="1" smtClean="0"/>
              <a:t>undertreatment</a:t>
            </a:r>
            <a:r>
              <a:rPr lang="en-US" dirty="0" smtClean="0"/>
              <a:t> with </a:t>
            </a:r>
            <a:r>
              <a:rPr lang="en-US" dirty="0" err="1" smtClean="0"/>
              <a:t>oximes</a:t>
            </a:r>
            <a:r>
              <a:rPr lang="en-US" dirty="0" smtClean="0"/>
              <a:t> that we will discuss a little later.  Others believe that this may be from </a:t>
            </a:r>
            <a:r>
              <a:rPr lang="en-US" dirty="0" err="1" smtClean="0"/>
              <a:t>unmetabolized</a:t>
            </a:r>
            <a:r>
              <a:rPr lang="en-US" dirty="0" smtClean="0"/>
              <a:t> compound redistributing back into the systemic circulation from fat, much like we talked about earlier.  Others have noticed that this syndrome has occurred only in the setting of certain co-</a:t>
            </a:r>
            <a:r>
              <a:rPr lang="en-US" dirty="0" err="1" smtClean="0"/>
              <a:t>formulants</a:t>
            </a:r>
            <a:r>
              <a:rPr lang="en-US" dirty="0" smtClean="0"/>
              <a:t> and solvents and not with the pure product, seeming to implicate the co-</a:t>
            </a:r>
            <a:r>
              <a:rPr lang="en-US" dirty="0" err="1" smtClean="0"/>
              <a:t>formulant</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20</a:t>
            </a:fld>
            <a:endParaRPr lang="en-US"/>
          </a:p>
        </p:txBody>
      </p:sp>
    </p:spTree>
    <p:extLst>
      <p:ext uri="{BB962C8B-B14F-4D97-AF65-F5344CB8AC3E}">
        <p14:creationId xmlns:p14="http://schemas.microsoft.com/office/powerpoint/2010/main" val="357697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other delayed syndrome to know about it the organic phosphorus compound-induced delayed neuropathy (or OPIDN).  This delayed peripheral neuropathy is due to the organophosphate inhibiting important </a:t>
            </a:r>
            <a:r>
              <a:rPr lang="en-US" dirty="0" err="1" smtClean="0"/>
              <a:t>esterases</a:t>
            </a:r>
            <a:r>
              <a:rPr lang="en-US" dirty="0" smtClean="0"/>
              <a:t> in the nervous tissue.  The most famous outbreak of this neuropathy in the United States occurred during Prohibition when the adulterant </a:t>
            </a:r>
            <a:r>
              <a:rPr lang="en-US" dirty="0" err="1" smtClean="0"/>
              <a:t>tricresyl</a:t>
            </a:r>
            <a:r>
              <a:rPr lang="en-US" dirty="0" smtClean="0"/>
              <a:t> phosphate or TOCP was added to an alcohol elixir.  Thousands of people were exposed and developed a characteristic “Jake walk” from the peripheral neuropathy and foot drop that they developed.  There have been many other intermittent outbreaks through out history, usually of contaminated cooking oils, with the most recent being in Vietnam and Sri Lanka.</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21</a:t>
            </a:fld>
            <a:endParaRPr lang="en-US"/>
          </a:p>
        </p:txBody>
      </p:sp>
    </p:spTree>
    <p:extLst>
      <p:ext uri="{BB962C8B-B14F-4D97-AF65-F5344CB8AC3E}">
        <p14:creationId xmlns:p14="http://schemas.microsoft.com/office/powerpoint/2010/main" val="405506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terms of diagnosis, like most of other parts of medicine, we will be best served using our history and physical.  Clearly we should have a very high index of suspicion for any patient with pinpoint pupils, excessive sweating and difficulty breathing and </a:t>
            </a:r>
            <a:r>
              <a:rPr lang="en-US" dirty="0" err="1" smtClean="0"/>
              <a:t>bronchorrhea</a:t>
            </a:r>
            <a:r>
              <a:rPr lang="en-US" dirty="0" smtClean="0"/>
              <a:t>.  However, other times, it may not be that obvious and doing more testing is necessary.  At our hospital we cannot get quick turn around times on any organophosphate concentrations or metabolites.  Can you get these levels quickly?  The second best thing to test is the activity of the actual cholinesterase itself and we can talk a little bit more about that here.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22</a:t>
            </a:fld>
            <a:endParaRPr lang="en-US"/>
          </a:p>
        </p:txBody>
      </p:sp>
    </p:spTree>
    <p:extLst>
      <p:ext uri="{BB962C8B-B14F-4D97-AF65-F5344CB8AC3E}">
        <p14:creationId xmlns:p14="http://schemas.microsoft.com/office/powerpoint/2010/main" val="92363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 acetylcholinesterase is available in the blood only in very minute quantities and thus we have to test for surrogate </a:t>
            </a:r>
            <a:r>
              <a:rPr lang="en-US" dirty="0" err="1" smtClean="0"/>
              <a:t>esterases</a:t>
            </a:r>
            <a:r>
              <a:rPr lang="en-US" dirty="0" smtClean="0"/>
              <a:t>.  The two best and </a:t>
            </a:r>
            <a:r>
              <a:rPr lang="en-US" dirty="0" err="1" smtClean="0"/>
              <a:t>tesable</a:t>
            </a:r>
            <a:r>
              <a:rPr lang="en-US" dirty="0" smtClean="0"/>
              <a:t> </a:t>
            </a:r>
            <a:r>
              <a:rPr lang="en-US" dirty="0" err="1" smtClean="0"/>
              <a:t>esterases</a:t>
            </a:r>
            <a:r>
              <a:rPr lang="en-US" dirty="0" smtClean="0"/>
              <a:t> are </a:t>
            </a:r>
            <a:r>
              <a:rPr lang="en-US" dirty="0" err="1" smtClean="0"/>
              <a:t>butyrylcholinesterase</a:t>
            </a:r>
            <a:r>
              <a:rPr lang="en-US" dirty="0" smtClean="0"/>
              <a:t> which also goes by the name plasma cholinesterase and then the RBC acetylcholinesterase.  We’ll talk a little about the pros and cons of both of these.</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23</a:t>
            </a:fld>
            <a:endParaRPr lang="en-US"/>
          </a:p>
        </p:txBody>
      </p:sp>
    </p:spTree>
    <p:extLst>
      <p:ext uri="{BB962C8B-B14F-4D97-AF65-F5344CB8AC3E}">
        <p14:creationId xmlns:p14="http://schemas.microsoft.com/office/powerpoint/2010/main" val="328060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the main differences between the two tests.  You can use either tests, but we are often times ordering the RBC acetylcholinesterase levels as this is a better reflection of the </a:t>
            </a:r>
            <a:r>
              <a:rPr lang="en-US" dirty="0" err="1" smtClean="0"/>
              <a:t>ACh</a:t>
            </a:r>
            <a:r>
              <a:rPr lang="en-US" dirty="0" smtClean="0"/>
              <a:t> enzyme activity at the synapse.  It however, takes a long time to regenerate (up to the life of the RBC), and thus you can be sending somebody home with an abnormally depressed level.  The plasma cholinesterase on the other hand does decline faster, but has more false negatives and false positives than does the RBC acetylcholinesterase.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24</a:t>
            </a:fld>
            <a:endParaRPr lang="en-US"/>
          </a:p>
        </p:txBody>
      </p:sp>
    </p:spTree>
    <p:extLst>
      <p:ext uri="{BB962C8B-B14F-4D97-AF65-F5344CB8AC3E}">
        <p14:creationId xmlns:p14="http://schemas.microsoft.com/office/powerpoint/2010/main" val="108760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enzyme activity level tests may not have a quick turnaround, a simple test you can do at the bedside is the atropine challenge test.  For anybody with a high suspicion of cholinergic toxicity, you can give a 1mg test dose of atropine.  For you or I, 1 mg of atropine would lead to tachycardia, </a:t>
            </a:r>
            <a:r>
              <a:rPr lang="en-US" dirty="0" err="1" smtClean="0"/>
              <a:t>mydriasis</a:t>
            </a:r>
            <a:r>
              <a:rPr lang="en-US" dirty="0" smtClean="0"/>
              <a:t>, and dry mucous membranes. However, in a poisoned patient, they are likely to have ongoing cholinergic signs and thus would be considered a positive test.  It is therefore a test with high specificity, but not very sensitive in the case of mild poisoning.</a:t>
            </a:r>
          </a:p>
          <a:p>
            <a:endParaRPr lang="en-US" dirty="0" smtClean="0"/>
          </a:p>
        </p:txBody>
      </p:sp>
      <p:sp>
        <p:nvSpPr>
          <p:cNvPr id="4" name="Slide Number Placeholder 3"/>
          <p:cNvSpPr>
            <a:spLocks noGrp="1"/>
          </p:cNvSpPr>
          <p:nvPr>
            <p:ph type="sldNum" sz="quarter" idx="10"/>
          </p:nvPr>
        </p:nvSpPr>
        <p:spPr/>
        <p:txBody>
          <a:bodyPr/>
          <a:lstStyle/>
          <a:p>
            <a:fld id="{3C1CCBAB-8051-4318-BFB1-C3A5529B35A7}" type="slidenum">
              <a:rPr lang="en-US" smtClean="0"/>
              <a:t>25</a:t>
            </a:fld>
            <a:endParaRPr lang="en-US"/>
          </a:p>
        </p:txBody>
      </p:sp>
    </p:spTree>
    <p:extLst>
      <p:ext uri="{BB962C8B-B14F-4D97-AF65-F5344CB8AC3E}">
        <p14:creationId xmlns:p14="http://schemas.microsoft.com/office/powerpoint/2010/main" val="776838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possible diagnostic test at our disposal is the electromyogram or EMG.  Given the increased amount of acetylcholine at the neuromuscular junction, spontaneous repetitive action potentials or </a:t>
            </a:r>
            <a:r>
              <a:rPr lang="en-US" dirty="0" err="1" smtClean="0"/>
              <a:t>fasiculations</a:t>
            </a:r>
            <a:r>
              <a:rPr lang="en-US" dirty="0" smtClean="0"/>
              <a:t> after just a single nerve stimulation is quite sensitive for </a:t>
            </a:r>
            <a:r>
              <a:rPr lang="en-US" dirty="0" err="1" smtClean="0"/>
              <a:t>AChE</a:t>
            </a:r>
            <a:r>
              <a:rPr lang="en-US" dirty="0" smtClean="0"/>
              <a:t> inhibition.  Because it is a quite sensitive test, it has found utility in the early detection of rebound cholinergic crisis or the intermediate syndrome that we have described earlier.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26</a:t>
            </a:fld>
            <a:endParaRPr lang="en-US"/>
          </a:p>
        </p:txBody>
      </p:sp>
    </p:spTree>
    <p:extLst>
      <p:ext uri="{BB962C8B-B14F-4D97-AF65-F5344CB8AC3E}">
        <p14:creationId xmlns:p14="http://schemas.microsoft.com/office/powerpoint/2010/main" val="232982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those are our basic diagnostic tools that we have.  But now let’s move on to the more fun stuff and how we are going to </a:t>
            </a:r>
            <a:r>
              <a:rPr lang="en-US" dirty="0" err="1" smtClean="0"/>
              <a:t>manaage</a:t>
            </a:r>
            <a:r>
              <a:rPr lang="en-US" dirty="0" smtClean="0"/>
              <a:t> these patients at the bedside.  Organophosphate poisoned patients have derangements of their ABCs that must be addressed.  Early airway management is important to prevent aspiration and given the risk of CNS and respiratory depression.  Once severely poisoned, they will need positive pressure given the loss of drive and the muscle paralysis.  Additionally, as we will talk about, atropine should be used to a goal of reversing the </a:t>
            </a:r>
            <a:r>
              <a:rPr lang="en-US" dirty="0" err="1" smtClean="0"/>
              <a:t>bronchorrhea</a:t>
            </a:r>
            <a:r>
              <a:rPr lang="en-US" dirty="0" smtClean="0"/>
              <a:t> and spasm.  </a:t>
            </a:r>
            <a:r>
              <a:rPr lang="en-US" dirty="0" err="1" smtClean="0"/>
              <a:t>Cardiovascularly</a:t>
            </a:r>
            <a:r>
              <a:rPr lang="en-US" dirty="0" smtClean="0"/>
              <a:t>, these patients will be </a:t>
            </a:r>
            <a:r>
              <a:rPr lang="en-US" dirty="0" err="1" smtClean="0"/>
              <a:t>bradycardic</a:t>
            </a:r>
            <a:r>
              <a:rPr lang="en-US" dirty="0" smtClean="0"/>
              <a:t> and hypotensive and generally respond to atropine, IV fluids, and vasopressors if needed.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27</a:t>
            </a:fld>
            <a:endParaRPr lang="en-US"/>
          </a:p>
        </p:txBody>
      </p:sp>
    </p:spTree>
    <p:extLst>
      <p:ext uri="{BB962C8B-B14F-4D97-AF65-F5344CB8AC3E}">
        <p14:creationId xmlns:p14="http://schemas.microsoft.com/office/powerpoint/2010/main" val="351231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as we mentioned, atropine is going to be our go-to treatment modality.  Our goal with atropine is to reverse the </a:t>
            </a:r>
            <a:r>
              <a:rPr lang="en-US" dirty="0" err="1" smtClean="0"/>
              <a:t>bronchorrhea</a:t>
            </a:r>
            <a:r>
              <a:rPr lang="en-US" dirty="0" smtClean="0"/>
              <a:t> which is the most common cause of death.  Additionally, you can set artificial vital sign cut offs, such as a BP of 90 and HR of 80, but these are really secondary to the </a:t>
            </a:r>
            <a:r>
              <a:rPr lang="en-US" dirty="0" err="1" smtClean="0"/>
              <a:t>bronchorrhea</a:t>
            </a:r>
            <a:r>
              <a:rPr lang="en-US" dirty="0" smtClean="0"/>
              <a:t>.  What we recommend for atropine dosing is to start with 1.5 to 3mg.  From there we </a:t>
            </a:r>
            <a:r>
              <a:rPr lang="en-US" dirty="0" err="1" smtClean="0"/>
              <a:t>recommned</a:t>
            </a:r>
            <a:r>
              <a:rPr lang="en-US" dirty="0" smtClean="0"/>
              <a:t> doubling the dose every 5 minutes until you reach our goals of </a:t>
            </a:r>
            <a:r>
              <a:rPr lang="en-US" dirty="0" err="1" smtClean="0"/>
              <a:t>atropinization</a:t>
            </a:r>
            <a:r>
              <a:rPr lang="en-US" dirty="0" smtClean="0"/>
              <a:t>.  Once you get the patient there, you can switch over to an infusion, which is usually set at 10-20% of the total loading dose, but </a:t>
            </a:r>
            <a:r>
              <a:rPr lang="en-US" dirty="0" err="1" smtClean="0"/>
              <a:t>max’ing</a:t>
            </a:r>
            <a:r>
              <a:rPr lang="en-US" dirty="0" smtClean="0"/>
              <a:t> out at 2mg/hr.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28</a:t>
            </a:fld>
            <a:endParaRPr lang="en-US"/>
          </a:p>
        </p:txBody>
      </p:sp>
    </p:spTree>
    <p:extLst>
      <p:ext uri="{BB962C8B-B14F-4D97-AF65-F5344CB8AC3E}">
        <p14:creationId xmlns:p14="http://schemas.microsoft.com/office/powerpoint/2010/main" val="344798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studies done comparing this incremental dose doubling with intermittent </a:t>
            </a:r>
            <a:r>
              <a:rPr lang="en-US" dirty="0" err="1" smtClean="0"/>
              <a:t>bolusing</a:t>
            </a:r>
            <a:r>
              <a:rPr lang="en-US" dirty="0" smtClean="0"/>
              <a:t>.  The dose double, as you can see here lead to a quicker time to </a:t>
            </a:r>
            <a:r>
              <a:rPr lang="en-US" dirty="0" err="1" smtClean="0"/>
              <a:t>atropinization</a:t>
            </a:r>
            <a:r>
              <a:rPr lang="en-US" dirty="0" smtClean="0"/>
              <a:t> and less atropine toxicity. Interestingly, it also lead to a lower rate of intermediate syndrome, and most importantly lead to a lower mortality rate compared to the intermittent </a:t>
            </a:r>
            <a:r>
              <a:rPr lang="en-US" dirty="0" err="1" smtClean="0"/>
              <a:t>bolusing</a:t>
            </a:r>
            <a:r>
              <a:rPr lang="en-US" dirty="0" smtClean="0"/>
              <a:t>.  And you can see here, that these </a:t>
            </a:r>
            <a:r>
              <a:rPr lang="en-US" dirty="0" smtClean="0"/>
              <a:t>treatment regimens have </a:t>
            </a:r>
            <a:r>
              <a:rPr lang="en-US" dirty="0" smtClean="0"/>
              <a:t>required up to 1000mg of atropine!  Have you seen this happen? Would you have enough atropine? Or know where to get it from?</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29</a:t>
            </a:fld>
            <a:endParaRPr lang="en-US"/>
          </a:p>
        </p:txBody>
      </p:sp>
    </p:spTree>
    <p:extLst>
      <p:ext uri="{BB962C8B-B14F-4D97-AF65-F5344CB8AC3E}">
        <p14:creationId xmlns:p14="http://schemas.microsoft.com/office/powerpoint/2010/main" val="290041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t>
            </a:r>
            <a:r>
              <a:rPr lang="en-US" dirty="0" err="1" smtClean="0"/>
              <a:t>tox</a:t>
            </a:r>
            <a:r>
              <a:rPr lang="en-US" dirty="0" smtClean="0"/>
              <a:t> disaster </a:t>
            </a:r>
            <a:r>
              <a:rPr lang="en-US" dirty="0" smtClean="0"/>
              <a:t>that</a:t>
            </a:r>
            <a:r>
              <a:rPr lang="en-US" baseline="0" dirty="0" smtClean="0"/>
              <a:t> I’ll highlight was</a:t>
            </a:r>
            <a:r>
              <a:rPr lang="en-US" dirty="0" smtClean="0"/>
              <a:t> </a:t>
            </a:r>
            <a:r>
              <a:rPr lang="en-US" dirty="0" smtClean="0"/>
              <a:t>in Bhopal, India at the Union Carbide Plant in 1984.  While the Union Carbide plant was well know to manufacture the </a:t>
            </a:r>
            <a:r>
              <a:rPr lang="en-US" dirty="0" err="1" smtClean="0"/>
              <a:t>carbamate</a:t>
            </a:r>
            <a:r>
              <a:rPr lang="en-US" dirty="0" smtClean="0"/>
              <a:t> </a:t>
            </a:r>
            <a:r>
              <a:rPr lang="en-US" dirty="0" err="1" smtClean="0"/>
              <a:t>carbaryl</a:t>
            </a:r>
            <a:r>
              <a:rPr lang="en-US" dirty="0" smtClean="0"/>
              <a:t>.  However, the explosion and subsequent gas cloud was made up of mainly </a:t>
            </a:r>
            <a:r>
              <a:rPr lang="en-US" dirty="0" err="1" smtClean="0"/>
              <a:t>methyisocyanate</a:t>
            </a:r>
            <a:r>
              <a:rPr lang="en-US" dirty="0" smtClean="0"/>
              <a:t>, which is an pulmonary irritant, and in this case lead to the exposure of close to ½ million people</a:t>
            </a:r>
            <a:r>
              <a:rPr lang="en-US" dirty="0" smtClean="0"/>
              <a:t>.  The </a:t>
            </a:r>
            <a:r>
              <a:rPr lang="en-US" dirty="0" err="1" smtClean="0"/>
              <a:t>carbamate</a:t>
            </a:r>
            <a:r>
              <a:rPr lang="en-US" dirty="0" smtClean="0"/>
              <a:t> itself was not thought to be directly</a:t>
            </a:r>
            <a:r>
              <a:rPr lang="en-US" baseline="0" dirty="0" smtClean="0"/>
              <a:t> acting in this disaster.  </a:t>
            </a:r>
            <a:r>
              <a:rPr lang="en-US" dirty="0" smtClean="0"/>
              <a:t>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a:t>
            </a:fld>
            <a:endParaRPr lang="en-US"/>
          </a:p>
        </p:txBody>
      </p:sp>
    </p:spTree>
    <p:extLst>
      <p:ext uri="{BB962C8B-B14F-4D97-AF65-F5344CB8AC3E}">
        <p14:creationId xmlns:p14="http://schemas.microsoft.com/office/powerpoint/2010/main" val="243000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 lot of hospitals won’t have 1000mg of atropine, let alone 10 or 20mg, it is important to know that other </a:t>
            </a:r>
            <a:r>
              <a:rPr lang="en-US" dirty="0" err="1" smtClean="0"/>
              <a:t>antimuscarinic</a:t>
            </a:r>
            <a:r>
              <a:rPr lang="en-US" dirty="0" smtClean="0"/>
              <a:t> drugs have been used in the past in these scenarios.  </a:t>
            </a:r>
            <a:r>
              <a:rPr lang="en-US" dirty="0" err="1" smtClean="0"/>
              <a:t>Glycopyrrolate</a:t>
            </a:r>
            <a:r>
              <a:rPr lang="en-US" dirty="0" smtClean="0"/>
              <a:t> is a peripheral acting agent and so will be great for reversing peripheral cholinergic findings but will not alter any other CNS toxicity.  Scopolamine  and diphenhydramine are both potent central and peripheral </a:t>
            </a:r>
            <a:r>
              <a:rPr lang="en-US" dirty="0" err="1" smtClean="0"/>
              <a:t>antimuscarinic</a:t>
            </a:r>
            <a:r>
              <a:rPr lang="en-US" dirty="0" smtClean="0"/>
              <a:t> agents and could potentially be used if atropine is unavailable.</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30</a:t>
            </a:fld>
            <a:endParaRPr lang="en-US"/>
          </a:p>
        </p:txBody>
      </p:sp>
    </p:spTree>
    <p:extLst>
      <p:ext uri="{BB962C8B-B14F-4D97-AF65-F5344CB8AC3E}">
        <p14:creationId xmlns:p14="http://schemas.microsoft.com/office/powerpoint/2010/main" val="3205023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take away point from this slide is that all the atropine and </a:t>
            </a:r>
            <a:r>
              <a:rPr lang="en-US" dirty="0" err="1" smtClean="0"/>
              <a:t>antimuscarinic</a:t>
            </a:r>
            <a:r>
              <a:rPr lang="en-US" dirty="0" smtClean="0"/>
              <a:t> agents can do nothing about the toxicity at the nicotinic neuromuscular junction.  Thus atropine will NOT reverse the OP-induced paralysis and so these patients often require intubation and intensive monitoring for respiratory failure even if the </a:t>
            </a:r>
            <a:r>
              <a:rPr lang="en-US" dirty="0" err="1" smtClean="0"/>
              <a:t>bronchorrhea</a:t>
            </a:r>
            <a:r>
              <a:rPr lang="en-US" dirty="0" smtClean="0"/>
              <a:t>, bronchospasm, and bradycardia have been controlled. </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31</a:t>
            </a:fld>
            <a:endParaRPr lang="en-US"/>
          </a:p>
        </p:txBody>
      </p:sp>
    </p:spTree>
    <p:extLst>
      <p:ext uri="{BB962C8B-B14F-4D97-AF65-F5344CB8AC3E}">
        <p14:creationId xmlns:p14="http://schemas.microsoft.com/office/powerpoint/2010/main" val="374250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something to treat the </a:t>
            </a:r>
            <a:r>
              <a:rPr lang="en-US" dirty="0" err="1" smtClean="0"/>
              <a:t>bronchorrhea</a:t>
            </a:r>
            <a:r>
              <a:rPr lang="en-US" dirty="0" smtClean="0"/>
              <a:t> and bradycardia in atropine. Now, do we have something to treat the paralysis and can we some how regenerate the acetylcholinesterase.  The answer may lie in </a:t>
            </a:r>
            <a:r>
              <a:rPr lang="en-US" dirty="0" err="1" smtClean="0"/>
              <a:t>oximes</a:t>
            </a:r>
            <a:r>
              <a:rPr lang="en-US" dirty="0" smtClean="0"/>
              <a:t>.  In the US we given </a:t>
            </a:r>
            <a:r>
              <a:rPr lang="en-US" dirty="0" err="1" smtClean="0"/>
              <a:t>pralidoxine</a:t>
            </a:r>
            <a:r>
              <a:rPr lang="en-US" dirty="0" smtClean="0"/>
              <a:t> or 2-PAM.  In other countries </a:t>
            </a:r>
            <a:r>
              <a:rPr lang="en-US" dirty="0" smtClean="0"/>
              <a:t>they</a:t>
            </a:r>
            <a:r>
              <a:rPr lang="en-US" baseline="0" dirty="0" smtClean="0"/>
              <a:t> given </a:t>
            </a:r>
            <a:r>
              <a:rPr lang="en-US" dirty="0" err="1" smtClean="0"/>
              <a:t>obidoxime</a:t>
            </a:r>
            <a:r>
              <a:rPr lang="en-US" dirty="0" smtClean="0"/>
              <a:t> </a:t>
            </a:r>
            <a:r>
              <a:rPr lang="en-US" dirty="0" smtClean="0"/>
              <a:t>or several others.  Do you know which one you use here in </a:t>
            </a:r>
            <a:r>
              <a:rPr lang="en-US" dirty="0" smtClean="0"/>
              <a:t>Thailand</a:t>
            </a:r>
            <a:r>
              <a:rPr lang="en-US" baseline="0" dirty="0" smtClean="0"/>
              <a:t> or any at all?</a:t>
            </a:r>
            <a:endParaRPr lang="en-US" dirty="0" smtClean="0"/>
          </a:p>
          <a:p>
            <a:endParaRPr lang="en-US" dirty="0" smtClean="0"/>
          </a:p>
          <a:p>
            <a:r>
              <a:rPr lang="en-US" dirty="0" smtClean="0"/>
              <a:t>The basic theory behind the </a:t>
            </a:r>
            <a:r>
              <a:rPr lang="en-US" dirty="0" err="1" smtClean="0"/>
              <a:t>oxime</a:t>
            </a:r>
            <a:r>
              <a:rPr lang="en-US" dirty="0" smtClean="0"/>
              <a:t> is that is regenerates the </a:t>
            </a:r>
            <a:r>
              <a:rPr lang="en-US" dirty="0" err="1" smtClean="0"/>
              <a:t>ACh</a:t>
            </a:r>
            <a:r>
              <a:rPr lang="en-US" dirty="0" smtClean="0"/>
              <a:t> enzyme prior to the enzyme ageing like we were talking about before.  Here you can see the reaction, the </a:t>
            </a:r>
            <a:r>
              <a:rPr lang="en-US" dirty="0" err="1" smtClean="0"/>
              <a:t>oxime</a:t>
            </a:r>
            <a:r>
              <a:rPr lang="en-US" dirty="0" smtClean="0"/>
              <a:t> on the left, attacking the OP-Ach </a:t>
            </a:r>
            <a:r>
              <a:rPr lang="en-US" dirty="0" err="1" smtClean="0"/>
              <a:t>enzympe</a:t>
            </a:r>
            <a:r>
              <a:rPr lang="en-US" dirty="0" smtClean="0"/>
              <a:t> complex and ultimately releasing the free </a:t>
            </a:r>
            <a:r>
              <a:rPr lang="en-US" dirty="0" err="1" smtClean="0"/>
              <a:t>AchE</a:t>
            </a:r>
            <a:r>
              <a:rPr lang="en-US" dirty="0" smtClean="0"/>
              <a:t> enzyme to metabolism acetylcholine. </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32</a:t>
            </a:fld>
            <a:endParaRPr lang="en-US"/>
          </a:p>
        </p:txBody>
      </p:sp>
    </p:spTree>
    <p:extLst>
      <p:ext uri="{BB962C8B-B14F-4D97-AF65-F5344CB8AC3E}">
        <p14:creationId xmlns:p14="http://schemas.microsoft.com/office/powerpoint/2010/main" val="849402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did I write maybe on that last slide.  Well actually several studies mainly out of Sri Lanka have shown no benefit from </a:t>
            </a:r>
            <a:r>
              <a:rPr lang="en-US" dirty="0" err="1" smtClean="0"/>
              <a:t>pralidoxime</a:t>
            </a:r>
            <a:r>
              <a:rPr lang="en-US" dirty="0" smtClean="0"/>
              <a:t> and even a trend toward harm at times.  Critics of these conclusions have often cited that the </a:t>
            </a:r>
            <a:r>
              <a:rPr lang="en-US" dirty="0" err="1" smtClean="0"/>
              <a:t>pralidoxime</a:t>
            </a:r>
            <a:r>
              <a:rPr lang="en-US" dirty="0" smtClean="0"/>
              <a:t> dose was rather small and they have poor supportive care.  However, additionally a </a:t>
            </a:r>
            <a:r>
              <a:rPr lang="en-US" dirty="0" err="1" smtClean="0"/>
              <a:t>cochrane</a:t>
            </a:r>
            <a:r>
              <a:rPr lang="en-US" dirty="0" smtClean="0"/>
              <a:t> review was also published saying their is not enough info to correlate </a:t>
            </a:r>
            <a:r>
              <a:rPr lang="en-US" dirty="0" err="1" smtClean="0"/>
              <a:t>oximes</a:t>
            </a:r>
            <a:r>
              <a:rPr lang="en-US" dirty="0" smtClean="0"/>
              <a:t> with a harm or benefit.  The other </a:t>
            </a:r>
            <a:r>
              <a:rPr lang="en-US" dirty="0" err="1" smtClean="0"/>
              <a:t>oximes</a:t>
            </a:r>
            <a:r>
              <a:rPr lang="en-US" dirty="0" smtClean="0"/>
              <a:t> have been even less characterized in the literature.  It should also be noted here that </a:t>
            </a:r>
            <a:r>
              <a:rPr lang="en-US" dirty="0" err="1" smtClean="0"/>
              <a:t>oximes</a:t>
            </a:r>
            <a:r>
              <a:rPr lang="en-US" dirty="0" smtClean="0"/>
              <a:t> are ineffective and unnecessary for </a:t>
            </a:r>
            <a:r>
              <a:rPr lang="en-US" dirty="0" err="1" smtClean="0"/>
              <a:t>carbamate</a:t>
            </a:r>
            <a:r>
              <a:rPr lang="en-US" dirty="0" smtClean="0"/>
              <a:t> pesticides given their spontaneous regeneration of the acetylcholinesterase.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33</a:t>
            </a:fld>
            <a:endParaRPr lang="en-US"/>
          </a:p>
        </p:txBody>
      </p:sp>
    </p:spTree>
    <p:extLst>
      <p:ext uri="{BB962C8B-B14F-4D97-AF65-F5344CB8AC3E}">
        <p14:creationId xmlns:p14="http://schemas.microsoft.com/office/powerpoint/2010/main" val="2110880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think worldwide, there is still a little uncertainty as to the exact role of </a:t>
            </a:r>
            <a:r>
              <a:rPr lang="en-US" dirty="0" err="1" smtClean="0"/>
              <a:t>oximes</a:t>
            </a:r>
            <a:r>
              <a:rPr lang="en-US" dirty="0" smtClean="0"/>
              <a:t>, but in organophosphate poisoning we are still recommending it at this time in the United States.  With the caveat that it should be given as soon as possible after the exposure and then continued until some marker of clinical or </a:t>
            </a:r>
            <a:r>
              <a:rPr lang="en-US" dirty="0" err="1" smtClean="0"/>
              <a:t>electrophysiologic</a:t>
            </a:r>
            <a:r>
              <a:rPr lang="en-US" dirty="0" smtClean="0"/>
              <a:t> improvement can be documented.  And then remembering that </a:t>
            </a:r>
            <a:r>
              <a:rPr lang="en-US" dirty="0" err="1" smtClean="0"/>
              <a:t>oximes</a:t>
            </a:r>
            <a:r>
              <a:rPr lang="en-US" dirty="0" smtClean="0"/>
              <a:t> are no substitution for high quality supportive care.</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34</a:t>
            </a:fld>
            <a:endParaRPr lang="en-US"/>
          </a:p>
        </p:txBody>
      </p:sp>
    </p:spTree>
    <p:extLst>
      <p:ext uri="{BB962C8B-B14F-4D97-AF65-F5344CB8AC3E}">
        <p14:creationId xmlns:p14="http://schemas.microsoft.com/office/powerpoint/2010/main" val="1147493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now we </a:t>
            </a:r>
            <a:r>
              <a:rPr lang="en-US" dirty="0" smtClean="0"/>
              <a:t>have atropine </a:t>
            </a:r>
            <a:r>
              <a:rPr lang="en-US" dirty="0" smtClean="0"/>
              <a:t>and then </a:t>
            </a:r>
            <a:r>
              <a:rPr lang="en-US" dirty="0" err="1" smtClean="0"/>
              <a:t>oximes</a:t>
            </a:r>
            <a:r>
              <a:rPr lang="en-US" dirty="0" smtClean="0"/>
              <a:t> for organophosphates.  There are some interesting studies out there looking some alternatives and adjunct therapy.  Both magnesium and clonidine are known to decrease the amount of acetylcholine release.  Giving these could potentially decrease the massive amount of Ach at the nerve terminal and stem some toxicity.  Additionally FFP has been tried as a source of plasma cholinesterase to “chelate the </a:t>
            </a:r>
            <a:r>
              <a:rPr lang="en-US" dirty="0" err="1" smtClean="0"/>
              <a:t>organophospate</a:t>
            </a:r>
            <a:r>
              <a:rPr lang="en-US" dirty="0" smtClean="0"/>
              <a:t>” if you well.  And then lastly sodium </a:t>
            </a:r>
            <a:r>
              <a:rPr lang="en-US" dirty="0" err="1" smtClean="0"/>
              <a:t>bicarb</a:t>
            </a:r>
            <a:r>
              <a:rPr lang="en-US" dirty="0" smtClean="0"/>
              <a:t> has been given to change the distribution and metabolism of individual organophosphates.  However, none of these adjunct treatments are being </a:t>
            </a:r>
            <a:r>
              <a:rPr lang="en-US" dirty="0" err="1" smtClean="0"/>
              <a:t>recommened</a:t>
            </a:r>
            <a:r>
              <a:rPr lang="en-US" dirty="0" smtClean="0"/>
              <a:t> at this time.  Are you using any adjunct treatments for an organophosphate poisoning?</a:t>
            </a:r>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35</a:t>
            </a:fld>
            <a:endParaRPr lang="en-US"/>
          </a:p>
        </p:txBody>
      </p:sp>
    </p:spTree>
    <p:extLst>
      <p:ext uri="{BB962C8B-B14F-4D97-AF65-F5344CB8AC3E}">
        <p14:creationId xmlns:p14="http://schemas.microsoft.com/office/powerpoint/2010/main" val="37187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just a few words on decontamination before we wrap things up.  Like I mentioned previously, dermal absorption can be quite good, and coupled that with the fact that skin and clothing is very difficult to </a:t>
            </a:r>
            <a:r>
              <a:rPr lang="en-US" dirty="0" err="1" smtClean="0"/>
              <a:t>decon</a:t>
            </a:r>
            <a:r>
              <a:rPr lang="en-US" dirty="0" smtClean="0"/>
              <a:t> - it is recommended to triple wash with soap and water.  The military has experimented with cholinesterase sponges - I’m not sure if those would be </a:t>
            </a:r>
            <a:r>
              <a:rPr lang="en-US" dirty="0" err="1" smtClean="0"/>
              <a:t>availabe</a:t>
            </a:r>
            <a:r>
              <a:rPr lang="en-US" dirty="0" smtClean="0"/>
              <a:t> in Thailand or not.  It you get the patient early and have the airway protected, NG lavage and </a:t>
            </a:r>
            <a:r>
              <a:rPr lang="en-US" dirty="0" err="1" smtClean="0"/>
              <a:t>acitvated</a:t>
            </a:r>
            <a:r>
              <a:rPr lang="en-US" dirty="0" smtClean="0"/>
              <a:t> charcoal are </a:t>
            </a:r>
            <a:r>
              <a:rPr lang="en-US" dirty="0" err="1" smtClean="0"/>
              <a:t>resonable</a:t>
            </a:r>
            <a:r>
              <a:rPr lang="en-US" dirty="0" smtClean="0"/>
              <a:t> given the high </a:t>
            </a:r>
            <a:r>
              <a:rPr lang="en-US" dirty="0" err="1" smtClean="0"/>
              <a:t>morbitity</a:t>
            </a:r>
            <a:r>
              <a:rPr lang="en-US" dirty="0" smtClean="0"/>
              <a:t> and mortality of large ingestions.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36</a:t>
            </a:fld>
            <a:endParaRPr lang="en-US"/>
          </a:p>
        </p:txBody>
      </p:sp>
    </p:spTree>
    <p:extLst>
      <p:ext uri="{BB962C8B-B14F-4D97-AF65-F5344CB8AC3E}">
        <p14:creationId xmlns:p14="http://schemas.microsoft.com/office/powerpoint/2010/main" val="3528254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need to know who to send home and who we need to keep in the hospital.  As we mentioned earlier, the acetylcholinesterase activity test level may remain low for some time despite the patient improving clinically.  It is documented in the literature, that it is likely safe to discharge a patient that is now asymptomatic, and has not required </a:t>
            </a:r>
            <a:r>
              <a:rPr lang="en-US" dirty="0" err="1" smtClean="0"/>
              <a:t>pralidoxime</a:t>
            </a:r>
            <a:r>
              <a:rPr lang="en-US" dirty="0" smtClean="0"/>
              <a:t> or atropine in 48hours. Even doing this, there has been rare case reports of delayed toxicity beyond this.  When dealing with a </a:t>
            </a:r>
            <a:r>
              <a:rPr lang="en-US" dirty="0" err="1" smtClean="0"/>
              <a:t>carbamate</a:t>
            </a:r>
            <a:r>
              <a:rPr lang="en-US" dirty="0" smtClean="0"/>
              <a:t>, you do not have to worry about this, given the lack of any cases or mechanism for delayed toxicity.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37</a:t>
            </a:fld>
            <a:endParaRPr lang="en-US"/>
          </a:p>
        </p:txBody>
      </p:sp>
    </p:spTree>
    <p:extLst>
      <p:ext uri="{BB962C8B-B14F-4D97-AF65-F5344CB8AC3E}">
        <p14:creationId xmlns:p14="http://schemas.microsoft.com/office/powerpoint/2010/main" val="2700694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 organophosphates are a huge problem worldwide that may be helped with increased regulation.  The goals of therapy are rapid decontamination, early airway protection, rapid </a:t>
            </a:r>
            <a:r>
              <a:rPr lang="en-US" dirty="0" err="1" smtClean="0"/>
              <a:t>atropinization</a:t>
            </a:r>
            <a:r>
              <a:rPr lang="en-US" dirty="0" smtClean="0"/>
              <a:t> with doubling the dose of atropine and plus minus using an </a:t>
            </a:r>
            <a:r>
              <a:rPr lang="en-US" dirty="0" err="1" smtClean="0"/>
              <a:t>oxime</a:t>
            </a:r>
            <a:r>
              <a:rPr lang="en-US" dirty="0" smtClean="0"/>
              <a:t> to regenerate the acetylcholinesterase. And then finally intensive monitoring for delayed </a:t>
            </a:r>
            <a:r>
              <a:rPr lang="en-US" dirty="0" err="1" smtClean="0"/>
              <a:t>sequale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38</a:t>
            </a:fld>
            <a:endParaRPr lang="en-US"/>
          </a:p>
        </p:txBody>
      </p:sp>
    </p:spTree>
    <p:extLst>
      <p:ext uri="{BB962C8B-B14F-4D97-AF65-F5344CB8AC3E}">
        <p14:creationId xmlns:p14="http://schemas.microsoft.com/office/powerpoint/2010/main" val="408797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that the problem of organophosphates and other pesticides, is a worldwide problem, with an approximate 300,000 per year death </a:t>
            </a:r>
            <a:r>
              <a:rPr lang="en-US" dirty="0" smtClean="0"/>
              <a:t>rate worldwide.  </a:t>
            </a:r>
            <a:r>
              <a:rPr lang="en-US" dirty="0" smtClean="0"/>
              <a:t>The mortality </a:t>
            </a:r>
            <a:r>
              <a:rPr lang="en-US" dirty="0" smtClean="0"/>
              <a:t>really depends </a:t>
            </a:r>
            <a:r>
              <a:rPr lang="en-US" dirty="0" smtClean="0"/>
              <a:t>on your local resources.  Oftentimes in more rural settings with limited local hospitals and difficulty in getting people to hospitals in a timely manner leads to a very high mortality rate.  This usually occurs out of the hospital.  For those that make it to the hospital, they can take up an enormous amount of resources with the </a:t>
            </a:r>
            <a:r>
              <a:rPr lang="en-US" dirty="0" smtClean="0"/>
              <a:t>main </a:t>
            </a:r>
            <a:r>
              <a:rPr lang="en-US" dirty="0" smtClean="0"/>
              <a:t>problem being the lack of available </a:t>
            </a:r>
            <a:r>
              <a:rPr lang="en-US" dirty="0" smtClean="0"/>
              <a:t>ventilators and respiratory</a:t>
            </a:r>
            <a:r>
              <a:rPr lang="en-US" baseline="0" dirty="0" smtClean="0"/>
              <a:t> support</a:t>
            </a:r>
            <a:r>
              <a:rPr lang="en-US" dirty="0" smtClean="0"/>
              <a:t>.  </a:t>
            </a:r>
            <a:r>
              <a:rPr lang="en-US" dirty="0" smtClean="0"/>
              <a:t>Here one statistic being that 3000 to 6000 ventilators in constant use in Asia on poisoned patients.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4</a:t>
            </a:fld>
            <a:endParaRPr lang="en-US"/>
          </a:p>
        </p:txBody>
      </p:sp>
    </p:spTree>
    <p:extLst>
      <p:ext uri="{BB962C8B-B14F-4D97-AF65-F5344CB8AC3E}">
        <p14:creationId xmlns:p14="http://schemas.microsoft.com/office/powerpoint/2010/main" val="32713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you can see one possible solution to the problem.  The graph shows suicide rates in Sri Lanka, staring in 1975, going through 2005.  The blue line shows the rate of suicide by self-poisoning.  You can see in 1984, parathion was banned. And then in 1995, all class 1 pesticides were banned, with a subsequent large decrease in the self-poisoning rate – which cut the rate in half – so regulating these pesticides does impact public health.  You can see the other forms of suicide on the bottom, pales in comparison to self poisonings.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5</a:t>
            </a:fld>
            <a:endParaRPr lang="en-US"/>
          </a:p>
        </p:txBody>
      </p:sp>
    </p:spTree>
    <p:extLst>
      <p:ext uri="{BB962C8B-B14F-4D97-AF65-F5344CB8AC3E}">
        <p14:creationId xmlns:p14="http://schemas.microsoft.com/office/powerpoint/2010/main" val="283234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class 1 pesticides, the WHO has this classification scheme for pesticides.  They are classified based on their potency and their LD50 in rats.  The do break them into oral and dermal exposure, and classify them from extremely hazardous to unlikely to present acute hazard.</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6</a:t>
            </a:fld>
            <a:endParaRPr lang="en-US"/>
          </a:p>
        </p:txBody>
      </p:sp>
    </p:spTree>
    <p:extLst>
      <p:ext uri="{BB962C8B-B14F-4D97-AF65-F5344CB8AC3E}">
        <p14:creationId xmlns:p14="http://schemas.microsoft.com/office/powerpoint/2010/main" val="339887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you see the basis for organophosphate toxicity.  On the left we can see what would be either a nicotinic receptor at the neuromuscular junction or a muscarinic acetylcholine receptor.  As the signal is transmitted, acetylcholine is released and stimulates the acetylcholine receptor.  After this the acetylcholine is metabolized by acetylcholinesterase and then is </a:t>
            </a:r>
            <a:r>
              <a:rPr lang="en-US" dirty="0" err="1" smtClean="0"/>
              <a:t>reuptaken</a:t>
            </a:r>
            <a:r>
              <a:rPr lang="en-US" dirty="0" smtClean="0"/>
              <a:t> into the releasing nerve terminal.  On the right you see the metabolism through the cholinesterase.  Acetylcholine is metabolized to acetic acid and choline which is then recycled.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1CCBAB-8051-4318-BFB1-C3A5529B35A7}" type="slidenum">
              <a:rPr lang="en-US" smtClean="0"/>
              <a:t>7</a:t>
            </a:fld>
            <a:endParaRPr lang="en-US"/>
          </a:p>
        </p:txBody>
      </p:sp>
    </p:spTree>
    <p:extLst>
      <p:ext uri="{BB962C8B-B14F-4D97-AF65-F5344CB8AC3E}">
        <p14:creationId xmlns:p14="http://schemas.microsoft.com/office/powerpoint/2010/main" val="62334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what goes wrong with organophosphates and </a:t>
            </a:r>
            <a:r>
              <a:rPr lang="en-US" dirty="0" err="1" smtClean="0"/>
              <a:t>carbamates</a:t>
            </a:r>
            <a:r>
              <a:rPr lang="en-US" dirty="0" smtClean="0"/>
              <a:t>.  The OP binds to the acetylcholinesterase, greatly increasing the amount of acetylcholine.  You can see here the leaving group being cleaved off.  This leaving group helps to determine the t1/2 life of inhibition.  The next step of the process is when one of the alkyl groups is lost and then the bond with the OP and </a:t>
            </a:r>
            <a:r>
              <a:rPr lang="en-US" dirty="0" smtClean="0"/>
              <a:t>acetylcholinesterase </a:t>
            </a:r>
            <a:r>
              <a:rPr lang="en-US" dirty="0" smtClean="0"/>
              <a:t>enzyme is “aged” and cannot be regenerated.  </a:t>
            </a:r>
            <a:r>
              <a:rPr lang="en-US" dirty="0" err="1" smtClean="0"/>
              <a:t>Carbamates</a:t>
            </a:r>
            <a:r>
              <a:rPr lang="en-US" dirty="0" smtClean="0"/>
              <a:t> do not undergo ageing. They are spontaneously hydrolyzed to regenerate the active acetylcholinesterase. </a:t>
            </a:r>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8</a:t>
            </a:fld>
            <a:endParaRPr lang="en-US"/>
          </a:p>
        </p:txBody>
      </p:sp>
    </p:spTree>
    <p:extLst>
      <p:ext uri="{BB962C8B-B14F-4D97-AF65-F5344CB8AC3E}">
        <p14:creationId xmlns:p14="http://schemas.microsoft.com/office/powerpoint/2010/main" val="122740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acetylcholine builds up in the synapse, there will be excitation at all the nicotinic and muscarinic receptors.  Here you can see that leads to both sympathetic and parasympathetic symptoms. Because of this, initially you may see some overlap of the autonomic toxicities, with somebody having </a:t>
            </a:r>
            <a:r>
              <a:rPr lang="en-US" dirty="0" err="1" smtClean="0"/>
              <a:t>mydriasis</a:t>
            </a:r>
            <a:r>
              <a:rPr lang="en-US" dirty="0" smtClean="0"/>
              <a:t> and tachycardia, but also diaphoresis, urinary incontinence and weakness.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1CCBAB-8051-4318-BFB1-C3A5529B35A7}" type="slidenum">
              <a:rPr lang="en-US" smtClean="0"/>
              <a:t>9</a:t>
            </a:fld>
            <a:endParaRPr lang="en-US"/>
          </a:p>
        </p:txBody>
      </p:sp>
    </p:spTree>
    <p:extLst>
      <p:ext uri="{BB962C8B-B14F-4D97-AF65-F5344CB8AC3E}">
        <p14:creationId xmlns:p14="http://schemas.microsoft.com/office/powerpoint/2010/main" val="343969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3E764-667B-4599-9E92-EC6913874F39}"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41875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3E764-667B-4599-9E92-EC6913874F39}"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359177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3E764-667B-4599-9E92-EC6913874F39}"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372973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3E764-667B-4599-9E92-EC6913874F39}"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187612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3E764-667B-4599-9E92-EC6913874F39}"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41139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3E764-667B-4599-9E92-EC6913874F39}"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38671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3E764-667B-4599-9E92-EC6913874F39}"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166057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3E764-667B-4599-9E92-EC6913874F39}"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335596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3E764-667B-4599-9E92-EC6913874F39}"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192581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3E764-667B-4599-9E92-EC6913874F39}"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278343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3E764-667B-4599-9E92-EC6913874F39}"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4C77A-CF6E-448B-B6CF-F73F621549FE}" type="slidenum">
              <a:rPr lang="en-US" smtClean="0"/>
              <a:t>‹#›</a:t>
            </a:fld>
            <a:endParaRPr lang="en-US"/>
          </a:p>
        </p:txBody>
      </p:sp>
    </p:spTree>
    <p:extLst>
      <p:ext uri="{BB962C8B-B14F-4D97-AF65-F5344CB8AC3E}">
        <p14:creationId xmlns:p14="http://schemas.microsoft.com/office/powerpoint/2010/main" val="252675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3E764-667B-4599-9E92-EC6913874F39}"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4C77A-CF6E-448B-B6CF-F73F621549FE}" type="slidenum">
              <a:rPr lang="en-US" smtClean="0"/>
              <a:t>‹#›</a:t>
            </a:fld>
            <a:endParaRPr lang="en-US"/>
          </a:p>
        </p:txBody>
      </p:sp>
    </p:spTree>
    <p:extLst>
      <p:ext uri="{BB962C8B-B14F-4D97-AF65-F5344CB8AC3E}">
        <p14:creationId xmlns:p14="http://schemas.microsoft.com/office/powerpoint/2010/main" val="298374989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Organic Phosphorus and </a:t>
            </a:r>
            <a:r>
              <a:rPr lang="en-US" dirty="0" err="1" smtClean="0"/>
              <a:t>Carbamate</a:t>
            </a:r>
            <a:r>
              <a:rPr lang="en-US" dirty="0" smtClean="0"/>
              <a:t> Pesticides</a:t>
            </a:r>
            <a:br>
              <a:rPr lang="en-US" dirty="0" smtClean="0"/>
            </a:br>
            <a:r>
              <a:rPr lang="en-US" sz="3000" dirty="0" smtClean="0"/>
              <a:t>Matthew P. Davey, MD</a:t>
            </a:r>
            <a:br>
              <a:rPr lang="en-US" sz="3000" dirty="0" smtClean="0"/>
            </a:br>
            <a:r>
              <a:rPr lang="en-US" sz="3000" dirty="0" smtClean="0"/>
              <a:t>Oregon Health and Science University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82" y="2438400"/>
            <a:ext cx="9438363" cy="488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24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Classic Severe Organophosphate Toxicity</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Unresponsive</a:t>
            </a:r>
          </a:p>
          <a:p>
            <a:r>
              <a:rPr lang="en-US" dirty="0" smtClean="0"/>
              <a:t>Pinpoint pupils</a:t>
            </a:r>
          </a:p>
          <a:p>
            <a:r>
              <a:rPr lang="en-US" dirty="0" smtClean="0"/>
              <a:t>Muscle </a:t>
            </a:r>
            <a:r>
              <a:rPr lang="en-US" dirty="0" err="1" smtClean="0"/>
              <a:t>fasciculations</a:t>
            </a:r>
            <a:endParaRPr lang="en-US" dirty="0" smtClean="0"/>
          </a:p>
          <a:p>
            <a:r>
              <a:rPr lang="en-US" dirty="0" smtClean="0"/>
              <a:t>Diaphoresis</a:t>
            </a:r>
          </a:p>
          <a:p>
            <a:r>
              <a:rPr lang="en-US" dirty="0" smtClean="0"/>
              <a:t>Emesis and diarrhea</a:t>
            </a:r>
          </a:p>
          <a:p>
            <a:r>
              <a:rPr lang="en-US" dirty="0" smtClean="0"/>
              <a:t>Salivation, lacrimation</a:t>
            </a:r>
          </a:p>
          <a:p>
            <a:r>
              <a:rPr lang="en-US" dirty="0" smtClean="0"/>
              <a:t>Urinary incontinence</a:t>
            </a:r>
          </a:p>
          <a:p>
            <a:r>
              <a:rPr lang="en-US" dirty="0" smtClean="0"/>
              <a:t>Odor of garlic or solvents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719" y="1295400"/>
            <a:ext cx="3352800" cy="459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6029218"/>
            <a:ext cx="2590800" cy="307777"/>
          </a:xfrm>
          <a:prstGeom prst="rect">
            <a:avLst/>
          </a:prstGeom>
          <a:noFill/>
        </p:spPr>
        <p:txBody>
          <a:bodyPr wrap="square" rtlCol="0">
            <a:spAutoFit/>
          </a:bodyPr>
          <a:lstStyle/>
          <a:p>
            <a:r>
              <a:rPr lang="en-US" sz="1400" dirty="0" smtClean="0"/>
              <a:t>Kloss. </a:t>
            </a:r>
            <a:r>
              <a:rPr lang="en-US" sz="1400" i="1" dirty="0" smtClean="0"/>
              <a:t>Toxicology in a Box; </a:t>
            </a:r>
            <a:r>
              <a:rPr lang="en-US" sz="1400" dirty="0" smtClean="0"/>
              <a:t>2013.</a:t>
            </a:r>
            <a:endParaRPr lang="en-US" sz="1400" dirty="0"/>
          </a:p>
        </p:txBody>
      </p:sp>
    </p:spTree>
    <p:extLst>
      <p:ext uri="{BB962C8B-B14F-4D97-AF65-F5344CB8AC3E}">
        <p14:creationId xmlns:p14="http://schemas.microsoft.com/office/powerpoint/2010/main" val="213332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r>
              <a:rPr lang="en-US" dirty="0" smtClean="0"/>
              <a:t>Less severe poisoning may not be typical</a:t>
            </a:r>
          </a:p>
          <a:p>
            <a:r>
              <a:rPr lang="en-US" dirty="0" smtClean="0"/>
              <a:t>Symptoms may also depend on:</a:t>
            </a:r>
          </a:p>
          <a:p>
            <a:pPr lvl="1"/>
            <a:r>
              <a:rPr lang="en-US" dirty="0" smtClean="0"/>
              <a:t>Route</a:t>
            </a:r>
          </a:p>
          <a:p>
            <a:pPr lvl="1"/>
            <a:r>
              <a:rPr lang="en-US" dirty="0" smtClean="0"/>
              <a:t>Degree of exposure</a:t>
            </a:r>
          </a:p>
          <a:p>
            <a:pPr lvl="1"/>
            <a:r>
              <a:rPr lang="en-US" smtClean="0"/>
              <a:t>Particular organophosphate</a:t>
            </a:r>
            <a:endParaRPr lang="en-US"/>
          </a:p>
        </p:txBody>
      </p:sp>
    </p:spTree>
    <p:extLst>
      <p:ext uri="{BB962C8B-B14F-4D97-AF65-F5344CB8AC3E}">
        <p14:creationId xmlns:p14="http://schemas.microsoft.com/office/powerpoint/2010/main" val="427399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Findings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Central Nervous System</a:t>
            </a:r>
          </a:p>
          <a:p>
            <a:pPr lvl="1"/>
            <a:endParaRPr lang="en-US" sz="1000" dirty="0" smtClean="0"/>
          </a:p>
          <a:p>
            <a:pPr lvl="1"/>
            <a:r>
              <a:rPr lang="en-US" dirty="0" smtClean="0"/>
              <a:t>Can be nonspecific:</a:t>
            </a:r>
          </a:p>
          <a:p>
            <a:pPr lvl="2"/>
            <a:r>
              <a:rPr lang="en-US" dirty="0" smtClean="0"/>
              <a:t>Anxiety, restlessness, insomnia, depression</a:t>
            </a:r>
          </a:p>
          <a:p>
            <a:pPr lvl="2"/>
            <a:r>
              <a:rPr lang="en-US" dirty="0" smtClean="0"/>
              <a:t>Headache, dizziness</a:t>
            </a:r>
          </a:p>
          <a:p>
            <a:pPr lvl="2"/>
            <a:r>
              <a:rPr lang="en-US" dirty="0" smtClean="0"/>
              <a:t>Blurred vision</a:t>
            </a:r>
          </a:p>
          <a:p>
            <a:pPr lvl="2"/>
            <a:r>
              <a:rPr lang="en-US" dirty="0" smtClean="0"/>
              <a:t>Tremor</a:t>
            </a:r>
          </a:p>
          <a:p>
            <a:pPr marL="914400" lvl="2" indent="0">
              <a:buNone/>
            </a:pPr>
            <a:endParaRPr lang="en-US" sz="1000" dirty="0"/>
          </a:p>
          <a:p>
            <a:pPr lvl="1"/>
            <a:r>
              <a:rPr lang="en-US" dirty="0" smtClean="0"/>
              <a:t>Seizures actually uncommon (except for nerve agents)</a:t>
            </a:r>
          </a:p>
          <a:p>
            <a:pPr lvl="2"/>
            <a:r>
              <a:rPr lang="en-US" dirty="0" smtClean="0"/>
              <a:t>May be complication of resultant hypoxia</a:t>
            </a:r>
            <a:endParaRPr lang="en-US" dirty="0"/>
          </a:p>
        </p:txBody>
      </p:sp>
    </p:spTree>
    <p:extLst>
      <p:ext uri="{BB962C8B-B14F-4D97-AF65-F5344CB8AC3E}">
        <p14:creationId xmlns:p14="http://schemas.microsoft.com/office/powerpoint/2010/main" val="136961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Complications</a:t>
            </a:r>
            <a:endParaRPr lang="en-US" dirty="0"/>
          </a:p>
        </p:txBody>
      </p:sp>
      <p:sp>
        <p:nvSpPr>
          <p:cNvPr id="3" name="Content Placeholder 2"/>
          <p:cNvSpPr>
            <a:spLocks noGrp="1"/>
          </p:cNvSpPr>
          <p:nvPr>
            <p:ph idx="1"/>
          </p:nvPr>
        </p:nvSpPr>
        <p:spPr>
          <a:xfrm>
            <a:off x="457200" y="1600200"/>
            <a:ext cx="4419600" cy="5105400"/>
          </a:xfrm>
        </p:spPr>
        <p:txBody>
          <a:bodyPr>
            <a:normAutofit fontScale="92500"/>
          </a:bodyPr>
          <a:lstStyle/>
          <a:p>
            <a:r>
              <a:rPr lang="en-US" dirty="0" smtClean="0"/>
              <a:t>Killer B’s: </a:t>
            </a:r>
            <a:r>
              <a:rPr lang="en-US" dirty="0" err="1" smtClean="0"/>
              <a:t>bronchorrhea</a:t>
            </a:r>
            <a:r>
              <a:rPr lang="en-US" dirty="0" smtClean="0"/>
              <a:t> and bronchoconstriction</a:t>
            </a:r>
          </a:p>
          <a:p>
            <a:pPr marL="0" indent="0">
              <a:buNone/>
            </a:pPr>
            <a:r>
              <a:rPr lang="en-US" dirty="0"/>
              <a:t>	</a:t>
            </a:r>
            <a:r>
              <a:rPr lang="en-US" dirty="0" smtClean="0"/>
              <a:t>	</a:t>
            </a:r>
            <a:r>
              <a:rPr lang="en-US" i="1" dirty="0" smtClean="0"/>
              <a:t>AND</a:t>
            </a:r>
          </a:p>
          <a:p>
            <a:r>
              <a:rPr lang="en-US" dirty="0" smtClean="0"/>
              <a:t>Neuromuscular junction failure at diaphragm, intercostal muscles</a:t>
            </a:r>
          </a:p>
          <a:p>
            <a:pPr marL="0" indent="0">
              <a:buNone/>
            </a:pPr>
            <a:r>
              <a:rPr lang="en-US" dirty="0"/>
              <a:t>	</a:t>
            </a:r>
            <a:r>
              <a:rPr lang="en-US" dirty="0" smtClean="0"/>
              <a:t>	</a:t>
            </a:r>
            <a:r>
              <a:rPr lang="en-US" i="1" dirty="0" smtClean="0"/>
              <a:t>AND</a:t>
            </a:r>
          </a:p>
          <a:p>
            <a:r>
              <a:rPr lang="en-US" dirty="0" smtClean="0"/>
              <a:t>Loss of central respiratory drive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9280"/>
            <a:ext cx="3925991"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9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dirty="0" err="1" smtClean="0"/>
              <a:t>formulants</a:t>
            </a:r>
            <a:endParaRPr lang="en-US" dirty="0"/>
          </a:p>
        </p:txBody>
      </p:sp>
      <p:sp>
        <p:nvSpPr>
          <p:cNvPr id="3" name="Content Placeholder 2"/>
          <p:cNvSpPr>
            <a:spLocks noGrp="1"/>
          </p:cNvSpPr>
          <p:nvPr>
            <p:ph idx="1"/>
          </p:nvPr>
        </p:nvSpPr>
        <p:spPr>
          <a:xfrm>
            <a:off x="457200" y="1447800"/>
            <a:ext cx="3962400" cy="5029200"/>
          </a:xfrm>
        </p:spPr>
        <p:txBody>
          <a:bodyPr>
            <a:normAutofit fontScale="55000" lnSpcReduction="20000"/>
          </a:bodyPr>
          <a:lstStyle/>
          <a:p>
            <a:r>
              <a:rPr lang="en-US" sz="4000" dirty="0" smtClean="0"/>
              <a:t>Can cause toxicity prior to organophosphate effect</a:t>
            </a:r>
          </a:p>
          <a:p>
            <a:pPr marL="0" indent="0">
              <a:buNone/>
            </a:pPr>
            <a:endParaRPr lang="en-US" sz="4000" dirty="0" smtClean="0"/>
          </a:p>
          <a:p>
            <a:r>
              <a:rPr lang="en-US" sz="4000" dirty="0" smtClean="0"/>
              <a:t>usually various hydrocarbon solvents</a:t>
            </a:r>
          </a:p>
          <a:p>
            <a:pPr lvl="1"/>
            <a:r>
              <a:rPr lang="en-US" sz="4000" dirty="0" smtClean="0"/>
              <a:t>Typically 40% xylene</a:t>
            </a:r>
          </a:p>
          <a:p>
            <a:pPr lvl="1"/>
            <a:r>
              <a:rPr lang="en-US" sz="4000" dirty="0" smtClean="0"/>
              <a:t>Cyclohexanone</a:t>
            </a:r>
          </a:p>
          <a:p>
            <a:pPr lvl="1"/>
            <a:r>
              <a:rPr lang="en-US" sz="4000" dirty="0" smtClean="0"/>
              <a:t>Surfactant</a:t>
            </a:r>
          </a:p>
          <a:p>
            <a:pPr lvl="1"/>
            <a:endParaRPr lang="en-US" sz="4000" dirty="0"/>
          </a:p>
          <a:p>
            <a:r>
              <a:rPr lang="en-US" sz="4000" dirty="0" smtClean="0"/>
              <a:t>Can cause rapid loss of consciousness, respiratory arrest, aspiration pneumonitis</a:t>
            </a:r>
          </a:p>
          <a:p>
            <a:endParaRPr lang="en-US" sz="4000" dirty="0"/>
          </a:p>
          <a:p>
            <a:r>
              <a:rPr lang="en-US" sz="4000" dirty="0" smtClean="0"/>
              <a:t>More on these in another lecture</a:t>
            </a:r>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540267"/>
            <a:ext cx="4286250" cy="482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09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Key Points on </a:t>
            </a:r>
            <a:r>
              <a:rPr lang="en-US" dirty="0" err="1" smtClean="0"/>
              <a:t>Toxicokinetics</a:t>
            </a:r>
            <a:endParaRPr lang="en-US" dirty="0"/>
          </a:p>
        </p:txBody>
      </p:sp>
      <p:sp>
        <p:nvSpPr>
          <p:cNvPr id="3" name="Content Placeholder 2"/>
          <p:cNvSpPr>
            <a:spLocks noGrp="1"/>
          </p:cNvSpPr>
          <p:nvPr>
            <p:ph idx="1"/>
          </p:nvPr>
        </p:nvSpPr>
        <p:spPr/>
        <p:txBody>
          <a:bodyPr/>
          <a:lstStyle/>
          <a:p>
            <a:r>
              <a:rPr lang="en-US" dirty="0" smtClean="0"/>
              <a:t>Absorption</a:t>
            </a:r>
          </a:p>
          <a:p>
            <a:pPr lvl="1"/>
            <a:r>
              <a:rPr lang="en-US" dirty="0" smtClean="0"/>
              <a:t>Very well absorbed</a:t>
            </a:r>
          </a:p>
          <a:p>
            <a:pPr lvl="1"/>
            <a:r>
              <a:rPr lang="en-US" dirty="0" smtClean="0"/>
              <a:t>Lungs with inhalation or aspiration</a:t>
            </a:r>
          </a:p>
          <a:p>
            <a:pPr lvl="1"/>
            <a:r>
              <a:rPr lang="en-US" dirty="0" smtClean="0"/>
              <a:t>Gastrointestinal</a:t>
            </a:r>
          </a:p>
          <a:p>
            <a:pPr lvl="1"/>
            <a:r>
              <a:rPr lang="en-US" dirty="0" smtClean="0"/>
              <a:t>Mucous membranes and conjunctiva</a:t>
            </a:r>
          </a:p>
          <a:p>
            <a:pPr lvl="1"/>
            <a:r>
              <a:rPr lang="en-US" dirty="0" smtClean="0"/>
              <a:t>Dermal</a:t>
            </a:r>
          </a:p>
          <a:p>
            <a:pPr lvl="2"/>
            <a:r>
              <a:rPr lang="en-US" dirty="0" smtClean="0"/>
              <a:t>Difficult to remove compounds from the skin and clothing</a:t>
            </a:r>
          </a:p>
        </p:txBody>
      </p:sp>
    </p:spTree>
    <p:extLst>
      <p:ext uri="{BB962C8B-B14F-4D97-AF65-F5344CB8AC3E}">
        <p14:creationId xmlns:p14="http://schemas.microsoft.com/office/powerpoint/2010/main" val="300506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Key Points on </a:t>
            </a:r>
            <a:r>
              <a:rPr lang="en-US" dirty="0" err="1"/>
              <a:t>Toxicokinetics</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20000"/>
          </a:bodyPr>
          <a:lstStyle/>
          <a:p>
            <a:r>
              <a:rPr lang="en-US" dirty="0" smtClean="0"/>
              <a:t>Distribution</a:t>
            </a:r>
          </a:p>
          <a:p>
            <a:pPr lvl="1"/>
            <a:r>
              <a:rPr lang="en-US" dirty="0" smtClean="0"/>
              <a:t>Lipophilic</a:t>
            </a:r>
          </a:p>
          <a:p>
            <a:pPr lvl="1"/>
            <a:r>
              <a:rPr lang="en-US" dirty="0" smtClean="0"/>
              <a:t>Large volume of distribution</a:t>
            </a:r>
          </a:p>
          <a:p>
            <a:pPr lvl="1"/>
            <a:r>
              <a:rPr lang="en-US" dirty="0" smtClean="0"/>
              <a:t>stored in fat</a:t>
            </a:r>
          </a:p>
          <a:p>
            <a:pPr lvl="1"/>
            <a:r>
              <a:rPr lang="en-US" dirty="0" smtClean="0"/>
              <a:t>High </a:t>
            </a:r>
            <a:r>
              <a:rPr lang="en-US" dirty="0" err="1" smtClean="0"/>
              <a:t>octanol</a:t>
            </a:r>
            <a:r>
              <a:rPr lang="en-US" dirty="0" smtClean="0"/>
              <a:t>/water coefficient</a:t>
            </a:r>
          </a:p>
          <a:p>
            <a:pPr lvl="1"/>
            <a:endParaRPr lang="en-US" dirty="0"/>
          </a:p>
          <a:p>
            <a:r>
              <a:rPr lang="en-US" dirty="0" smtClean="0"/>
              <a:t>Can redistribute from fat and cause delayed toxicity &lt;24hours later!</a:t>
            </a:r>
          </a:p>
          <a:p>
            <a:pPr marL="457200" lvl="1" indent="0">
              <a:buNone/>
            </a:pPr>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161" y="1981200"/>
            <a:ext cx="421356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44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Key Points on </a:t>
            </a:r>
            <a:r>
              <a:rPr lang="en-US" dirty="0" err="1" smtClean="0"/>
              <a:t>Toxicokinetics</a:t>
            </a:r>
            <a:endParaRPr lang="en-US" dirty="0"/>
          </a:p>
        </p:txBody>
      </p:sp>
      <p:sp>
        <p:nvSpPr>
          <p:cNvPr id="3" name="Content Placeholder 2"/>
          <p:cNvSpPr>
            <a:spLocks noGrp="1"/>
          </p:cNvSpPr>
          <p:nvPr>
            <p:ph idx="1"/>
          </p:nvPr>
        </p:nvSpPr>
        <p:spPr>
          <a:xfrm>
            <a:off x="457200" y="1600201"/>
            <a:ext cx="8229600" cy="2743199"/>
          </a:xfrm>
        </p:spPr>
        <p:txBody>
          <a:bodyPr>
            <a:normAutofit fontScale="85000" lnSpcReduction="20000"/>
          </a:bodyPr>
          <a:lstStyle/>
          <a:p>
            <a:r>
              <a:rPr lang="en-US" dirty="0" smtClean="0"/>
              <a:t>Metabolism</a:t>
            </a:r>
          </a:p>
          <a:p>
            <a:pPr lvl="1"/>
            <a:r>
              <a:rPr lang="en-US" dirty="0" smtClean="0"/>
              <a:t>“-</a:t>
            </a:r>
            <a:r>
              <a:rPr lang="en-US" dirty="0" err="1" smtClean="0"/>
              <a:t>oxons</a:t>
            </a:r>
            <a:r>
              <a:rPr lang="en-US" dirty="0" smtClean="0"/>
              <a:t>” (</a:t>
            </a:r>
            <a:r>
              <a:rPr lang="en-US" dirty="0" err="1" smtClean="0"/>
              <a:t>ie</a:t>
            </a:r>
            <a:r>
              <a:rPr lang="en-US" dirty="0" smtClean="0"/>
              <a:t>. </a:t>
            </a:r>
            <a:r>
              <a:rPr lang="en-US" dirty="0" err="1" smtClean="0"/>
              <a:t>paraoxon</a:t>
            </a:r>
            <a:r>
              <a:rPr lang="en-US" dirty="0" smtClean="0"/>
              <a:t>) are active drug</a:t>
            </a:r>
          </a:p>
          <a:p>
            <a:pPr lvl="1"/>
            <a:r>
              <a:rPr lang="en-US" dirty="0" smtClean="0"/>
              <a:t>“-</a:t>
            </a:r>
            <a:r>
              <a:rPr lang="en-US" dirty="0" err="1" smtClean="0"/>
              <a:t>thions</a:t>
            </a:r>
            <a:r>
              <a:rPr lang="en-US" dirty="0" smtClean="0"/>
              <a:t>” (</a:t>
            </a:r>
            <a:r>
              <a:rPr lang="en-US" dirty="0" err="1" smtClean="0"/>
              <a:t>ie</a:t>
            </a:r>
            <a:r>
              <a:rPr lang="en-US" dirty="0" smtClean="0"/>
              <a:t>. malathion) are prodrug and require CYP450 metabolism</a:t>
            </a:r>
          </a:p>
          <a:p>
            <a:pPr lvl="1"/>
            <a:endParaRPr lang="en-US" dirty="0"/>
          </a:p>
          <a:p>
            <a:r>
              <a:rPr lang="en-US" dirty="0" smtClean="0"/>
              <a:t>Slow conversion to active drug can cause delayed onset of symptoms</a:t>
            </a:r>
          </a:p>
          <a:p>
            <a:pPr lvl="1"/>
            <a:endParaRPr lang="en-US" dirty="0"/>
          </a:p>
          <a:p>
            <a:pPr lvl="1"/>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43400"/>
            <a:ext cx="5892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49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Toxicity</a:t>
            </a:r>
            <a:endParaRPr lang="en-US" dirty="0"/>
          </a:p>
        </p:txBody>
      </p:sp>
      <p:sp>
        <p:nvSpPr>
          <p:cNvPr id="3" name="Content Placeholder 2"/>
          <p:cNvSpPr>
            <a:spLocks noGrp="1"/>
          </p:cNvSpPr>
          <p:nvPr>
            <p:ph idx="1"/>
          </p:nvPr>
        </p:nvSpPr>
        <p:spPr/>
        <p:txBody>
          <a:bodyPr/>
          <a:lstStyle/>
          <a:p>
            <a:r>
              <a:rPr lang="en-US" dirty="0" smtClean="0"/>
              <a:t>Most common in workers with regular contact with OPs</a:t>
            </a:r>
          </a:p>
          <a:p>
            <a:r>
              <a:rPr lang="en-US" dirty="0" smtClean="0"/>
              <a:t>Chronic use of cholinergic ophthalmic  preparations </a:t>
            </a:r>
          </a:p>
          <a:p>
            <a:r>
              <a:rPr lang="en-US" dirty="0" smtClean="0"/>
              <a:t>Vague neuro complaints: weakness, blurred vision, vomiting, diaphoresis</a:t>
            </a:r>
          </a:p>
          <a:p>
            <a:r>
              <a:rPr lang="en-US" dirty="0" smtClean="0"/>
              <a:t>??association with Parkinson disease</a:t>
            </a:r>
          </a:p>
        </p:txBody>
      </p:sp>
    </p:spTree>
    <p:extLst>
      <p:ext uri="{BB962C8B-B14F-4D97-AF65-F5344CB8AC3E}">
        <p14:creationId xmlns:p14="http://schemas.microsoft.com/office/powerpoint/2010/main" val="353514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Syndromes</a:t>
            </a:r>
            <a:endParaRPr lang="en-US" dirty="0"/>
          </a:p>
        </p:txBody>
      </p:sp>
      <p:sp>
        <p:nvSpPr>
          <p:cNvPr id="3" name="Content Placeholder 2"/>
          <p:cNvSpPr>
            <a:spLocks noGrp="1"/>
          </p:cNvSpPr>
          <p:nvPr>
            <p:ph idx="1"/>
          </p:nvPr>
        </p:nvSpPr>
        <p:spPr/>
        <p:txBody>
          <a:bodyPr/>
          <a:lstStyle/>
          <a:p>
            <a:r>
              <a:rPr lang="en-US" dirty="0" smtClean="0"/>
              <a:t>Intermediate syndrome</a:t>
            </a:r>
          </a:p>
          <a:p>
            <a:pPr lvl="1"/>
            <a:r>
              <a:rPr lang="en-US" dirty="0" smtClean="0"/>
              <a:t>Proximal muscle weakness</a:t>
            </a:r>
          </a:p>
          <a:p>
            <a:pPr lvl="2"/>
            <a:r>
              <a:rPr lang="en-US" dirty="0" smtClean="0"/>
              <a:t>Neck flexors then diaphragm, </a:t>
            </a:r>
            <a:r>
              <a:rPr lang="en-US" dirty="0" err="1" smtClean="0"/>
              <a:t>intercostals</a:t>
            </a:r>
            <a:endParaRPr lang="en-US" dirty="0" smtClean="0"/>
          </a:p>
          <a:p>
            <a:pPr lvl="1"/>
            <a:endParaRPr lang="en-US" dirty="0"/>
          </a:p>
          <a:p>
            <a:pPr lvl="1"/>
            <a:r>
              <a:rPr lang="en-US" dirty="0" smtClean="0"/>
              <a:t>Onset 24-96hours after poisoning and after cholinergic crisis resolution</a:t>
            </a:r>
          </a:p>
          <a:p>
            <a:pPr lvl="1"/>
            <a:endParaRPr lang="en-US" dirty="0"/>
          </a:p>
          <a:p>
            <a:pPr lvl="1"/>
            <a:r>
              <a:rPr lang="en-US" dirty="0" smtClean="0"/>
              <a:t>Usually resolves in 5 to 18 days</a:t>
            </a:r>
            <a:endParaRPr lang="en-US" dirty="0"/>
          </a:p>
        </p:txBody>
      </p:sp>
    </p:spTree>
    <p:extLst>
      <p:ext uri="{BB962C8B-B14F-4D97-AF65-F5344CB8AC3E}">
        <p14:creationId xmlns:p14="http://schemas.microsoft.com/office/powerpoint/2010/main" val="18191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Tokyo Sarin Attack</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96880"/>
            <a:ext cx="3373393" cy="224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88292"/>
            <a:ext cx="3376832" cy="225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1" y="4090869"/>
            <a:ext cx="3376832" cy="23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761" y="4090869"/>
            <a:ext cx="3376832" cy="23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2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1143000"/>
          </a:xfrm>
        </p:spPr>
        <p:txBody>
          <a:bodyPr>
            <a:normAutofit/>
          </a:bodyPr>
          <a:lstStyle/>
          <a:p>
            <a:r>
              <a:rPr lang="en-US" sz="3800" dirty="0" smtClean="0"/>
              <a:t>Potential Intermediate Syndrome Theories</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Downregulation of the neuromuscular junction receptors</a:t>
            </a:r>
          </a:p>
          <a:p>
            <a:endParaRPr lang="en-US" dirty="0" smtClean="0"/>
          </a:p>
          <a:p>
            <a:r>
              <a:rPr lang="en-US" dirty="0" smtClean="0"/>
              <a:t>Insufficient oxime therapy</a:t>
            </a:r>
          </a:p>
          <a:p>
            <a:endParaRPr lang="en-US" dirty="0" smtClean="0"/>
          </a:p>
          <a:p>
            <a:r>
              <a:rPr lang="en-US" dirty="0" smtClean="0"/>
              <a:t>Redistribution from fat stores</a:t>
            </a:r>
          </a:p>
          <a:p>
            <a:pPr marL="0" indent="0">
              <a:buNone/>
            </a:pPr>
            <a:endParaRPr lang="en-US" dirty="0" smtClean="0"/>
          </a:p>
          <a:p>
            <a:r>
              <a:rPr lang="en-US" dirty="0" smtClean="0"/>
              <a:t>Interaction with co-</a:t>
            </a:r>
            <a:r>
              <a:rPr lang="en-US" dirty="0" err="1" smtClean="0"/>
              <a:t>formulants</a:t>
            </a:r>
            <a:r>
              <a:rPr lang="en-US" dirty="0" smtClean="0"/>
              <a:t>/solvents</a:t>
            </a:r>
            <a:endParaRPr lang="en-US" dirty="0"/>
          </a:p>
        </p:txBody>
      </p:sp>
    </p:spTree>
    <p:extLst>
      <p:ext uri="{BB962C8B-B14F-4D97-AF65-F5344CB8AC3E}">
        <p14:creationId xmlns:p14="http://schemas.microsoft.com/office/powerpoint/2010/main" val="252760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Organic Phosphorus Compound-Induced Delayed Neuropathy</a:t>
            </a:r>
            <a:endParaRPr lang="en-US" dirty="0"/>
          </a:p>
        </p:txBody>
      </p:sp>
      <p:sp>
        <p:nvSpPr>
          <p:cNvPr id="3" name="Content Placeholder 2"/>
          <p:cNvSpPr>
            <a:spLocks noGrp="1"/>
          </p:cNvSpPr>
          <p:nvPr>
            <p:ph idx="1"/>
          </p:nvPr>
        </p:nvSpPr>
        <p:spPr>
          <a:xfrm>
            <a:off x="762000" y="1828800"/>
            <a:ext cx="3962400" cy="4525963"/>
          </a:xfrm>
        </p:spPr>
        <p:txBody>
          <a:bodyPr>
            <a:normAutofit fontScale="92500" lnSpcReduction="20000"/>
          </a:bodyPr>
          <a:lstStyle/>
          <a:p>
            <a:r>
              <a:rPr lang="en-US" dirty="0" smtClean="0"/>
              <a:t>Peripheral neuropathy from OP inhibition of nervous tissue enzyme</a:t>
            </a:r>
          </a:p>
          <a:p>
            <a:r>
              <a:rPr lang="en-US" dirty="0" smtClean="0"/>
              <a:t>Many outbreaks worldwide</a:t>
            </a:r>
          </a:p>
          <a:p>
            <a:pPr lvl="1"/>
            <a:r>
              <a:rPr lang="en-US" dirty="0" smtClean="0"/>
              <a:t>Contaminated “supplement” in 1930s USA</a:t>
            </a:r>
          </a:p>
          <a:p>
            <a:pPr lvl="1"/>
            <a:r>
              <a:rPr lang="en-US" dirty="0" smtClean="0"/>
              <a:t>Contaminated cooking in mineral oils in Vietnam and Sri Lanka</a:t>
            </a:r>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249" y="2286000"/>
            <a:ext cx="284988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20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toxicity</a:t>
            </a:r>
            <a:endParaRPr lang="en-US" dirty="0"/>
          </a:p>
        </p:txBody>
      </p:sp>
      <p:sp>
        <p:nvSpPr>
          <p:cNvPr id="3" name="Content Placeholder 2"/>
          <p:cNvSpPr>
            <a:spLocks noGrp="1"/>
          </p:cNvSpPr>
          <p:nvPr>
            <p:ph idx="1"/>
          </p:nvPr>
        </p:nvSpPr>
        <p:spPr/>
        <p:txBody>
          <a:bodyPr/>
          <a:lstStyle/>
          <a:p>
            <a:r>
              <a:rPr lang="en-US" dirty="0" smtClean="0"/>
              <a:t>Most will have pinpoint pupils, excessive sweating, and difficulty breathing</a:t>
            </a:r>
          </a:p>
          <a:p>
            <a:endParaRPr lang="en-US" dirty="0"/>
          </a:p>
          <a:p>
            <a:r>
              <a:rPr lang="en-US" dirty="0" smtClean="0"/>
              <a:t>Can test blood and urine for organophosphates assay – but often available and not timely</a:t>
            </a:r>
          </a:p>
          <a:p>
            <a:endParaRPr lang="en-US" dirty="0"/>
          </a:p>
          <a:p>
            <a:r>
              <a:rPr lang="en-US" dirty="0" smtClean="0"/>
              <a:t>Best to test cholinesterase activity</a:t>
            </a:r>
            <a:endParaRPr lang="en-US" dirty="0"/>
          </a:p>
        </p:txBody>
      </p:sp>
    </p:spTree>
    <p:extLst>
      <p:ext uri="{BB962C8B-B14F-4D97-AF65-F5344CB8AC3E}">
        <p14:creationId xmlns:p14="http://schemas.microsoft.com/office/powerpoint/2010/main" val="424576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Cholinesterase Activity</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Very difficult to test for </a:t>
            </a:r>
            <a:r>
              <a:rPr lang="en-US" dirty="0" err="1" smtClean="0"/>
              <a:t>AChE</a:t>
            </a:r>
            <a:r>
              <a:rPr lang="en-US" dirty="0" smtClean="0"/>
              <a:t> activity so we test using other surrogate </a:t>
            </a:r>
            <a:r>
              <a:rPr lang="en-US" dirty="0" err="1" smtClean="0"/>
              <a:t>esterases</a:t>
            </a:r>
            <a:endParaRPr lang="en-US" dirty="0" smtClean="0"/>
          </a:p>
          <a:p>
            <a:endParaRPr lang="en-US" dirty="0"/>
          </a:p>
          <a:p>
            <a:r>
              <a:rPr lang="en-US" dirty="0" err="1" smtClean="0"/>
              <a:t>Butyrylcholinesterase</a:t>
            </a:r>
            <a:r>
              <a:rPr lang="en-US" dirty="0" smtClean="0"/>
              <a:t> (plasma cholinesterase)</a:t>
            </a:r>
          </a:p>
          <a:p>
            <a:pPr marL="457200" lvl="1" indent="0">
              <a:buNone/>
            </a:pPr>
            <a:endParaRPr lang="en-US" dirty="0"/>
          </a:p>
          <a:p>
            <a:r>
              <a:rPr lang="en-US" dirty="0" smtClean="0"/>
              <a:t>RBC acetylcholinesterase</a:t>
            </a:r>
          </a:p>
        </p:txBody>
      </p:sp>
    </p:spTree>
    <p:extLst>
      <p:ext uri="{BB962C8B-B14F-4D97-AF65-F5344CB8AC3E}">
        <p14:creationId xmlns:p14="http://schemas.microsoft.com/office/powerpoint/2010/main" val="309220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Cholinesterase Activity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3755612"/>
              </p:ext>
            </p:extLst>
          </p:nvPr>
        </p:nvGraphicFramePr>
        <p:xfrm>
          <a:off x="457200" y="1981200"/>
          <a:ext cx="8229600" cy="3124202"/>
        </p:xfrm>
        <a:graphic>
          <a:graphicData uri="http://schemas.openxmlformats.org/drawingml/2006/table">
            <a:tbl>
              <a:tblPr/>
              <a:tblGrid>
                <a:gridCol w="1752600"/>
                <a:gridCol w="3124200"/>
                <a:gridCol w="3352800"/>
              </a:tblGrid>
              <a:tr h="403762">
                <a:tc>
                  <a:txBody>
                    <a:bodyPr/>
                    <a:lstStyle/>
                    <a:p>
                      <a:pPr algn="l"/>
                      <a:endParaRPr lang="en-US" sz="1200" dirty="0">
                        <a:solidFill>
                          <a:schemeClr val="bg1"/>
                        </a:solidFill>
                        <a:effectLst/>
                      </a:endParaRPr>
                    </a:p>
                  </a:txBody>
                  <a:tcPr marL="65679" marR="65679" marT="65679" marB="6567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a:r>
                        <a:rPr lang="en-US" sz="1200" i="1" dirty="0">
                          <a:solidFill>
                            <a:schemeClr val="bg1"/>
                          </a:solidFill>
                          <a:effectLst/>
                        </a:rPr>
                        <a:t>Red Blood Cell Acetylcholinesterase</a:t>
                      </a:r>
                      <a:endParaRPr lang="en-US" sz="1200" dirty="0">
                        <a:solidFill>
                          <a:schemeClr val="bg1"/>
                        </a:solidFill>
                        <a:effectLst/>
                      </a:endParaRPr>
                    </a:p>
                  </a:txBody>
                  <a:tcPr marL="65679" marR="65679" marT="65679" marB="6567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a:r>
                        <a:rPr lang="en-US" sz="1200" i="1" dirty="0" err="1">
                          <a:solidFill>
                            <a:schemeClr val="bg1"/>
                          </a:solidFill>
                          <a:effectLst/>
                        </a:rPr>
                        <a:t>Butyrylcholinesterase</a:t>
                      </a:r>
                      <a:endParaRPr lang="en-US" sz="1200" dirty="0">
                        <a:solidFill>
                          <a:schemeClr val="bg1"/>
                        </a:solidFill>
                        <a:effectLst/>
                      </a:endParaRPr>
                    </a:p>
                  </a:txBody>
                  <a:tcPr marL="65679" marR="65679" marT="65679" marB="6567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254835">
                <a:tc>
                  <a:txBody>
                    <a:bodyPr/>
                    <a:lstStyle/>
                    <a:p>
                      <a:pPr algn="ctr" fontAlgn="t"/>
                      <a:r>
                        <a:rPr lang="en-US" sz="1200" dirty="0">
                          <a:solidFill>
                            <a:schemeClr val="bg1"/>
                          </a:solidFill>
                          <a:effectLst/>
                        </a:rPr>
                        <a:t>Advantage</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Better reflection of synaptic inhibition</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Easier to assay, declines faster</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493121">
                <a:tc>
                  <a:txBody>
                    <a:bodyPr/>
                    <a:lstStyle/>
                    <a:p>
                      <a:pPr algn="ctr" fontAlgn="t"/>
                      <a:r>
                        <a:rPr lang="en-US" sz="1200" dirty="0">
                          <a:solidFill>
                            <a:schemeClr val="bg1"/>
                          </a:solidFill>
                          <a:effectLst/>
                        </a:rPr>
                        <a:t>Site</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RBC (reflects CNS gray matter, motor end plate)</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CNS white matter, plasma, liver, pancreas, heart</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254835">
                <a:tc>
                  <a:txBody>
                    <a:bodyPr/>
                    <a:lstStyle/>
                    <a:p>
                      <a:pPr algn="ctr" fontAlgn="t"/>
                      <a:r>
                        <a:rPr lang="en-US" sz="1200" dirty="0">
                          <a:solidFill>
                            <a:schemeClr val="bg1"/>
                          </a:solidFill>
                          <a:effectLst/>
                        </a:rPr>
                        <a:t>Regeneration (untreated)</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1%/day</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25%–30% in first 7–10 days</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254835">
                <a:tc>
                  <a:txBody>
                    <a:bodyPr/>
                    <a:lstStyle/>
                    <a:p>
                      <a:pPr algn="ctr" fontAlgn="t"/>
                      <a:r>
                        <a:rPr lang="en-US" sz="1200" dirty="0">
                          <a:solidFill>
                            <a:schemeClr val="bg1"/>
                          </a:solidFill>
                          <a:effectLst/>
                        </a:rPr>
                        <a:t>Normalization (untreated)</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35–100 days</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28–42 days</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493121">
                <a:tc>
                  <a:txBody>
                    <a:bodyPr/>
                    <a:lstStyle/>
                    <a:p>
                      <a:pPr algn="ctr" fontAlgn="t"/>
                      <a:r>
                        <a:rPr lang="en-US" sz="1200" dirty="0">
                          <a:solidFill>
                            <a:schemeClr val="bg1"/>
                          </a:solidFill>
                          <a:effectLst/>
                        </a:rPr>
                        <a:t>Use</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Unsuspected prior exposure with normal </a:t>
                      </a:r>
                      <a:r>
                        <a:rPr lang="en-US" sz="1200" dirty="0" err="1">
                          <a:solidFill>
                            <a:schemeClr val="bg1"/>
                          </a:solidFill>
                          <a:effectLst/>
                        </a:rPr>
                        <a:t>butyrylcholinesterase</a:t>
                      </a:r>
                      <a:endParaRPr lang="en-US" sz="1200" dirty="0">
                        <a:solidFill>
                          <a:schemeClr val="bg1"/>
                        </a:solidFill>
                        <a:effectLst/>
                      </a:endParaRP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Acute exposure</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r h="969693">
                <a:tc>
                  <a:txBody>
                    <a:bodyPr/>
                    <a:lstStyle/>
                    <a:p>
                      <a:pPr algn="ctr" fontAlgn="t"/>
                      <a:r>
                        <a:rPr lang="en-US" sz="1200" dirty="0">
                          <a:solidFill>
                            <a:schemeClr val="bg1"/>
                          </a:solidFill>
                          <a:effectLst/>
                        </a:rPr>
                        <a:t>False depression</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Pernicious anemia, </a:t>
                      </a:r>
                      <a:r>
                        <a:rPr lang="en-US" sz="1200" dirty="0" err="1">
                          <a:solidFill>
                            <a:schemeClr val="bg1"/>
                          </a:solidFill>
                          <a:effectLst/>
                        </a:rPr>
                        <a:t>hemoglobinopathies</a:t>
                      </a:r>
                      <a:r>
                        <a:rPr lang="en-US" sz="1200" dirty="0">
                          <a:solidFill>
                            <a:schemeClr val="bg1"/>
                          </a:solidFill>
                          <a:effectLst/>
                        </a:rPr>
                        <a:t>, antimalarial treatment, oxalate blood tubes</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c>
                  <a:txBody>
                    <a:bodyPr/>
                    <a:lstStyle/>
                    <a:p>
                      <a:pPr algn="ctr" fontAlgn="t"/>
                      <a:r>
                        <a:rPr lang="en-US" sz="1200" dirty="0">
                          <a:solidFill>
                            <a:schemeClr val="bg1"/>
                          </a:solidFill>
                          <a:effectLst/>
                        </a:rPr>
                        <a:t>Liver dysfunction, malnutrition, hypersensitivity reactions, drugs (succinylcholine, codeine, morphine), pregnancy, or deficiency</a:t>
                      </a:r>
                    </a:p>
                  </a:txBody>
                  <a:tcPr marL="6568" marR="13136" marT="6568" marB="656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5F9"/>
                    </a:solidFill>
                  </a:tcPr>
                </a:tc>
              </a:tr>
            </a:tbl>
          </a:graphicData>
        </a:graphic>
      </p:graphicFrame>
    </p:spTree>
    <p:extLst>
      <p:ext uri="{BB962C8B-B14F-4D97-AF65-F5344CB8AC3E}">
        <p14:creationId xmlns:p14="http://schemas.microsoft.com/office/powerpoint/2010/main" val="282648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Atropine Challenge</a:t>
            </a:r>
            <a:endParaRPr lang="en-US" dirty="0"/>
          </a:p>
        </p:txBody>
      </p:sp>
      <p:sp>
        <p:nvSpPr>
          <p:cNvPr id="3" name="Content Placeholder 2"/>
          <p:cNvSpPr>
            <a:spLocks noGrp="1"/>
          </p:cNvSpPr>
          <p:nvPr>
            <p:ph idx="1"/>
          </p:nvPr>
        </p:nvSpPr>
        <p:spPr>
          <a:xfrm>
            <a:off x="457200" y="1600200"/>
            <a:ext cx="5486400" cy="4525963"/>
          </a:xfrm>
        </p:spPr>
        <p:txBody>
          <a:bodyPr>
            <a:normAutofit fontScale="92500" lnSpcReduction="20000"/>
          </a:bodyPr>
          <a:lstStyle/>
          <a:p>
            <a:r>
              <a:rPr lang="en-US" dirty="0" smtClean="0"/>
              <a:t>1mg of atropine should produce tachycardia, </a:t>
            </a:r>
            <a:r>
              <a:rPr lang="en-US" dirty="0" err="1" smtClean="0"/>
              <a:t>mydriasis</a:t>
            </a:r>
            <a:r>
              <a:rPr lang="en-US" dirty="0" smtClean="0"/>
              <a:t>, and dry membranes</a:t>
            </a:r>
          </a:p>
          <a:p>
            <a:endParaRPr lang="en-US" dirty="0"/>
          </a:p>
          <a:p>
            <a:r>
              <a:rPr lang="en-US" dirty="0" smtClean="0"/>
              <a:t>Persistence of cholinergic signs strongly suggest anticholinergic poisoning</a:t>
            </a:r>
          </a:p>
          <a:p>
            <a:endParaRPr lang="en-US" dirty="0"/>
          </a:p>
          <a:p>
            <a:r>
              <a:rPr lang="en-US" dirty="0" smtClean="0"/>
              <a:t>Note: some mild toxicity may respond to this dose of atropine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2362200" cy="452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32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Electromyogram (EMG) Studies</a:t>
            </a:r>
            <a:endParaRPr lang="en-US" dirty="0"/>
          </a:p>
        </p:txBody>
      </p:sp>
      <p:sp>
        <p:nvSpPr>
          <p:cNvPr id="3" name="Content Placeholder 2"/>
          <p:cNvSpPr>
            <a:spLocks noGrp="1"/>
          </p:cNvSpPr>
          <p:nvPr>
            <p:ph idx="1"/>
          </p:nvPr>
        </p:nvSpPr>
        <p:spPr>
          <a:xfrm>
            <a:off x="228600" y="1789904"/>
            <a:ext cx="4191000" cy="4525963"/>
          </a:xfrm>
        </p:spPr>
        <p:txBody>
          <a:bodyPr>
            <a:normAutofit fontScale="85000" lnSpcReduction="20000"/>
          </a:bodyPr>
          <a:lstStyle/>
          <a:p>
            <a:r>
              <a:rPr lang="en-US" dirty="0" smtClean="0"/>
              <a:t>Spontaneous repetitive potentials or </a:t>
            </a:r>
            <a:r>
              <a:rPr lang="en-US" dirty="0" err="1" smtClean="0"/>
              <a:t>fasciculations</a:t>
            </a:r>
            <a:r>
              <a:rPr lang="en-US" dirty="0" smtClean="0"/>
              <a:t> after single-nerve stimulation can be a sensitive indicator of </a:t>
            </a:r>
            <a:r>
              <a:rPr lang="en-US" dirty="0" err="1" smtClean="0"/>
              <a:t>AChE</a:t>
            </a:r>
            <a:r>
              <a:rPr lang="en-US" dirty="0" smtClean="0"/>
              <a:t> inhibition</a:t>
            </a:r>
          </a:p>
          <a:p>
            <a:endParaRPr lang="en-US" dirty="0"/>
          </a:p>
          <a:p>
            <a:r>
              <a:rPr lang="en-US" dirty="0" smtClean="0"/>
              <a:t>Also useful in early detection of rebound cholinergic crisis/intermediate syndrome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849" y="2209800"/>
            <a:ext cx="42930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79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ABC’s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Airway</a:t>
            </a:r>
          </a:p>
          <a:p>
            <a:pPr lvl="1"/>
            <a:r>
              <a:rPr lang="en-US" dirty="0" smtClean="0"/>
              <a:t>Early intubation to prevent aspiration</a:t>
            </a:r>
          </a:p>
          <a:p>
            <a:pPr lvl="1"/>
            <a:endParaRPr lang="en-US" dirty="0"/>
          </a:p>
          <a:p>
            <a:r>
              <a:rPr lang="en-US" dirty="0" smtClean="0"/>
              <a:t>Breathing</a:t>
            </a:r>
          </a:p>
          <a:p>
            <a:pPr lvl="1"/>
            <a:r>
              <a:rPr lang="en-US" dirty="0" smtClean="0"/>
              <a:t>Positive pressure ventilation given loss of respiratory muscles and drive</a:t>
            </a:r>
          </a:p>
          <a:p>
            <a:pPr lvl="1"/>
            <a:r>
              <a:rPr lang="en-US" dirty="0" smtClean="0"/>
              <a:t>Atropine to reverse </a:t>
            </a:r>
            <a:r>
              <a:rPr lang="en-US" dirty="0" err="1" smtClean="0"/>
              <a:t>bronchorrhea</a:t>
            </a:r>
            <a:r>
              <a:rPr lang="en-US" dirty="0" smtClean="0"/>
              <a:t> and bronchospasm</a:t>
            </a:r>
          </a:p>
          <a:p>
            <a:endParaRPr lang="en-US" dirty="0"/>
          </a:p>
          <a:p>
            <a:r>
              <a:rPr lang="en-US" dirty="0" smtClean="0"/>
              <a:t>Circulation</a:t>
            </a:r>
          </a:p>
          <a:p>
            <a:pPr lvl="1"/>
            <a:r>
              <a:rPr lang="en-US" dirty="0" smtClean="0"/>
              <a:t>Atropine, IV fluid, and vasopressors for hypotension and bradycardia</a:t>
            </a:r>
          </a:p>
        </p:txBody>
      </p:sp>
    </p:spTree>
    <p:extLst>
      <p:ext uri="{BB962C8B-B14F-4D97-AF65-F5344CB8AC3E}">
        <p14:creationId xmlns:p14="http://schemas.microsoft.com/office/powerpoint/2010/main" val="350063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t>
            </a:r>
            <a:r>
              <a:rPr lang="en-US" dirty="0" err="1" smtClean="0"/>
              <a:t>Atropinization</a:t>
            </a:r>
            <a:r>
              <a:rPr lang="en-US" dirty="0" smtClean="0"/>
              <a:t>”</a:t>
            </a:r>
            <a:endParaRPr lang="en-US" dirty="0"/>
          </a:p>
        </p:txBody>
      </p:sp>
      <p:sp>
        <p:nvSpPr>
          <p:cNvPr id="3" name="Content Placeholder 2"/>
          <p:cNvSpPr>
            <a:spLocks noGrp="1"/>
          </p:cNvSpPr>
          <p:nvPr>
            <p:ph idx="1"/>
          </p:nvPr>
        </p:nvSpPr>
        <p:spPr>
          <a:xfrm>
            <a:off x="457200" y="1524000"/>
            <a:ext cx="8153400" cy="4343400"/>
          </a:xfrm>
        </p:spPr>
        <p:txBody>
          <a:bodyPr>
            <a:normAutofit fontScale="92500" lnSpcReduction="10000"/>
          </a:bodyPr>
          <a:lstStyle/>
          <a:p>
            <a:r>
              <a:rPr lang="en-US" dirty="0" smtClean="0"/>
              <a:t>Aim to reverse </a:t>
            </a:r>
            <a:r>
              <a:rPr lang="en-US" dirty="0" err="1" smtClean="0"/>
              <a:t>bronchorrhea</a:t>
            </a:r>
            <a:r>
              <a:rPr lang="en-US" dirty="0" smtClean="0"/>
              <a:t>, bronchospasm</a:t>
            </a:r>
          </a:p>
          <a:p>
            <a:r>
              <a:rPr lang="en-US" dirty="0" smtClean="0"/>
              <a:t>Systolic BP&gt;90 and HR&gt;80</a:t>
            </a:r>
          </a:p>
          <a:p>
            <a:endParaRPr lang="en-US" dirty="0"/>
          </a:p>
          <a:p>
            <a:r>
              <a:rPr lang="en-US" dirty="0" smtClean="0"/>
              <a:t>Achieve this with incremental dosing</a:t>
            </a:r>
          </a:p>
          <a:p>
            <a:pPr lvl="1"/>
            <a:r>
              <a:rPr lang="en-US" dirty="0" smtClean="0"/>
              <a:t>Start with 1.5 to 3mg of atropine</a:t>
            </a:r>
          </a:p>
          <a:p>
            <a:pPr lvl="1"/>
            <a:r>
              <a:rPr lang="en-US" dirty="0" smtClean="0"/>
              <a:t>Double the dose every 5 min until above goals met</a:t>
            </a:r>
          </a:p>
          <a:p>
            <a:pPr lvl="1"/>
            <a:endParaRPr lang="en-US" dirty="0"/>
          </a:p>
          <a:p>
            <a:r>
              <a:rPr lang="en-US" dirty="0" smtClean="0"/>
              <a:t>Once </a:t>
            </a:r>
            <a:r>
              <a:rPr lang="en-US" dirty="0" err="1" smtClean="0"/>
              <a:t>atropinization</a:t>
            </a:r>
            <a:r>
              <a:rPr lang="en-US" dirty="0" smtClean="0"/>
              <a:t>: atropine infusion at 10-20% of total loading dose per hour (max 2mg/</a:t>
            </a:r>
            <a:r>
              <a:rPr lang="en-US" dirty="0" err="1" smtClean="0"/>
              <a:t>hr</a:t>
            </a:r>
            <a:r>
              <a:rPr lang="en-US" dirty="0" smtClean="0"/>
              <a:t>)</a:t>
            </a:r>
            <a:endParaRPr lang="en-US" dirty="0"/>
          </a:p>
        </p:txBody>
      </p:sp>
    </p:spTree>
    <p:extLst>
      <p:ext uri="{BB962C8B-B14F-4D97-AF65-F5344CB8AC3E}">
        <p14:creationId xmlns:p14="http://schemas.microsoft.com/office/powerpoint/2010/main" val="426035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Dosing</a:t>
            </a:r>
            <a:endParaRPr lang="en-US" dirty="0"/>
          </a:p>
        </p:txBody>
      </p:sp>
      <p:sp>
        <p:nvSpPr>
          <p:cNvPr id="3" name="Content Placeholder 2"/>
          <p:cNvSpPr>
            <a:spLocks noGrp="1"/>
          </p:cNvSpPr>
          <p:nvPr>
            <p:ph idx="1"/>
          </p:nvPr>
        </p:nvSpPr>
        <p:spPr>
          <a:xfrm>
            <a:off x="457200" y="1600200"/>
            <a:ext cx="4495800" cy="4953000"/>
          </a:xfrm>
        </p:spPr>
        <p:txBody>
          <a:bodyPr>
            <a:normAutofit fontScale="92500" lnSpcReduction="20000"/>
          </a:bodyPr>
          <a:lstStyle/>
          <a:p>
            <a:r>
              <a:rPr lang="en-US" dirty="0" smtClean="0"/>
              <a:t>Incremental dosing compared to bolus dosing lead to:</a:t>
            </a:r>
          </a:p>
          <a:p>
            <a:pPr lvl="1"/>
            <a:r>
              <a:rPr lang="en-US" dirty="0" smtClean="0"/>
              <a:t>Faster time to </a:t>
            </a:r>
            <a:r>
              <a:rPr lang="en-US" dirty="0" err="1" smtClean="0"/>
              <a:t>atropinization</a:t>
            </a:r>
            <a:endParaRPr lang="en-US" dirty="0" smtClean="0"/>
          </a:p>
          <a:p>
            <a:pPr lvl="1"/>
            <a:r>
              <a:rPr lang="en-US" dirty="0" smtClean="0"/>
              <a:t>Less atropine toxicity</a:t>
            </a:r>
          </a:p>
          <a:p>
            <a:pPr lvl="1"/>
            <a:r>
              <a:rPr lang="en-US" dirty="0" smtClean="0"/>
              <a:t>Less intermediate syndrome</a:t>
            </a:r>
          </a:p>
          <a:p>
            <a:pPr lvl="1"/>
            <a:r>
              <a:rPr lang="en-US" dirty="0" smtClean="0"/>
              <a:t>Lower mortality rate</a:t>
            </a:r>
          </a:p>
          <a:p>
            <a:pPr lvl="1"/>
            <a:endParaRPr lang="en-US" dirty="0"/>
          </a:p>
          <a:p>
            <a:r>
              <a:rPr lang="en-US" dirty="0" smtClean="0"/>
              <a:t>Case reports of over 1000mg in 1</a:t>
            </a:r>
            <a:r>
              <a:rPr lang="en-US" baseline="30000" dirty="0" smtClean="0"/>
              <a:t>st</a:t>
            </a:r>
            <a:r>
              <a:rPr lang="en-US" dirty="0" smtClean="0"/>
              <a:t> 24hrs</a:t>
            </a:r>
          </a:p>
          <a:p>
            <a:pPr lvl="1"/>
            <a:endParaRPr lang="en-US" dirty="0"/>
          </a:p>
          <a:p>
            <a:pPr marL="0" indent="0">
              <a:buNone/>
            </a:pP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16273"/>
            <a:ext cx="3664120" cy="299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4924318"/>
            <a:ext cx="2743200" cy="307777"/>
          </a:xfrm>
          <a:prstGeom prst="rect">
            <a:avLst/>
          </a:prstGeom>
          <a:noFill/>
        </p:spPr>
        <p:txBody>
          <a:bodyPr wrap="square" rtlCol="0">
            <a:spAutoFit/>
          </a:bodyPr>
          <a:lstStyle/>
          <a:p>
            <a:r>
              <a:rPr lang="en-US" sz="1400" i="1" dirty="0" smtClean="0"/>
              <a:t>J Med </a:t>
            </a:r>
            <a:r>
              <a:rPr lang="en-US" sz="1400" i="1" dirty="0" err="1" smtClean="0"/>
              <a:t>Toxicol</a:t>
            </a:r>
            <a:r>
              <a:rPr lang="en-US" sz="1400" i="1" dirty="0" smtClean="0"/>
              <a:t>. </a:t>
            </a:r>
            <a:r>
              <a:rPr lang="en-US" sz="1400" dirty="0" smtClean="0"/>
              <a:t>2012;8(2):108-117</a:t>
            </a:r>
            <a:endParaRPr lang="en-US" sz="1400" i="1" dirty="0"/>
          </a:p>
        </p:txBody>
      </p:sp>
      <p:sp>
        <p:nvSpPr>
          <p:cNvPr id="5" name="TextBox 4"/>
          <p:cNvSpPr txBox="1"/>
          <p:nvPr/>
        </p:nvSpPr>
        <p:spPr>
          <a:xfrm>
            <a:off x="7245520" y="2449673"/>
            <a:ext cx="1295400" cy="246221"/>
          </a:xfrm>
          <a:prstGeom prst="rect">
            <a:avLst/>
          </a:prstGeom>
          <a:noFill/>
        </p:spPr>
        <p:txBody>
          <a:bodyPr wrap="square" rtlCol="0">
            <a:spAutoFit/>
          </a:bodyPr>
          <a:lstStyle/>
          <a:p>
            <a:r>
              <a:rPr lang="en-US" sz="1000" dirty="0" smtClean="0"/>
              <a:t>Incremental dosing</a:t>
            </a:r>
            <a:endParaRPr lang="en-US" sz="1000" dirty="0"/>
          </a:p>
        </p:txBody>
      </p:sp>
      <p:sp>
        <p:nvSpPr>
          <p:cNvPr id="6" name="TextBox 5"/>
          <p:cNvSpPr txBox="1"/>
          <p:nvPr/>
        </p:nvSpPr>
        <p:spPr>
          <a:xfrm>
            <a:off x="7543800" y="3745073"/>
            <a:ext cx="997120" cy="246221"/>
          </a:xfrm>
          <a:prstGeom prst="rect">
            <a:avLst/>
          </a:prstGeom>
          <a:noFill/>
        </p:spPr>
        <p:txBody>
          <a:bodyPr wrap="square" rtlCol="0">
            <a:spAutoFit/>
          </a:bodyPr>
          <a:lstStyle/>
          <a:p>
            <a:r>
              <a:rPr lang="en-US" sz="1000" dirty="0" smtClean="0"/>
              <a:t>Bolus dosing</a:t>
            </a:r>
            <a:endParaRPr lang="en-US" sz="1000" dirty="0"/>
          </a:p>
        </p:txBody>
      </p:sp>
    </p:spTree>
    <p:extLst>
      <p:ext uri="{BB962C8B-B14F-4D97-AF65-F5344CB8AC3E}">
        <p14:creationId xmlns:p14="http://schemas.microsoft.com/office/powerpoint/2010/main" val="185271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Bhopal Union Carbide Disaster</a:t>
            </a:r>
            <a:endParaRPr lang="en-US"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057400"/>
            <a:ext cx="253060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219200"/>
            <a:ext cx="3876761" cy="291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02" y="3957204"/>
            <a:ext cx="5130356"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6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And if you run out of atropine?</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Other </a:t>
            </a:r>
            <a:r>
              <a:rPr lang="en-US" dirty="0" err="1" smtClean="0"/>
              <a:t>antimuscarinic</a:t>
            </a:r>
            <a:r>
              <a:rPr lang="en-US" dirty="0" smtClean="0"/>
              <a:t> drugs can potentially help in the absence of atropine:</a:t>
            </a:r>
          </a:p>
          <a:p>
            <a:pPr lvl="1"/>
            <a:r>
              <a:rPr lang="en-US" dirty="0" err="1" smtClean="0"/>
              <a:t>Glycopyrrolate</a:t>
            </a:r>
            <a:endParaRPr lang="en-US" dirty="0" smtClean="0"/>
          </a:p>
          <a:p>
            <a:pPr lvl="1"/>
            <a:r>
              <a:rPr lang="en-US" dirty="0" smtClean="0"/>
              <a:t>Scopolamine</a:t>
            </a:r>
          </a:p>
          <a:p>
            <a:pPr lvl="1"/>
            <a:r>
              <a:rPr lang="en-US" dirty="0" smtClean="0"/>
              <a:t>Diphenhydramine </a:t>
            </a:r>
            <a:endParaRPr lang="en-US" dirty="0"/>
          </a:p>
        </p:txBody>
      </p:sp>
    </p:spTree>
    <p:extLst>
      <p:ext uri="{BB962C8B-B14F-4D97-AF65-F5344CB8AC3E}">
        <p14:creationId xmlns:p14="http://schemas.microsoft.com/office/powerpoint/2010/main" val="1698218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648200" cy="5516563"/>
          </a:xfrm>
        </p:spPr>
        <p:txBody>
          <a:bodyPr>
            <a:normAutofit fontScale="92500"/>
          </a:bodyPr>
          <a:lstStyle/>
          <a:p>
            <a:r>
              <a:rPr lang="en-US" dirty="0" smtClean="0"/>
              <a:t>Atropine does nothing to reverse nicotinic neuromuscular junction stimulation (paralysis)</a:t>
            </a:r>
          </a:p>
          <a:p>
            <a:endParaRPr lang="en-US" dirty="0" smtClean="0"/>
          </a:p>
          <a:p>
            <a:r>
              <a:rPr lang="en-US" dirty="0" smtClean="0"/>
              <a:t>Even if </a:t>
            </a:r>
            <a:r>
              <a:rPr lang="en-US" dirty="0" err="1" smtClean="0"/>
              <a:t>bronchorrhea</a:t>
            </a:r>
            <a:r>
              <a:rPr lang="en-US" dirty="0" smtClean="0"/>
              <a:t>, bronchospasm, bradycardia are controlled patient needs to be intensively monitored for respiratory failure</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198"/>
            <a:ext cx="3733800" cy="325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11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sz="4000" dirty="0" smtClean="0"/>
              <a:t>What can reverse the paralytic effects…maybe?</a:t>
            </a:r>
            <a:endParaRPr lang="en-US" sz="4000" dirty="0"/>
          </a:p>
        </p:txBody>
      </p:sp>
      <p:sp>
        <p:nvSpPr>
          <p:cNvPr id="3" name="Content Placeholder 2"/>
          <p:cNvSpPr>
            <a:spLocks noGrp="1"/>
          </p:cNvSpPr>
          <p:nvPr>
            <p:ph idx="1"/>
          </p:nvPr>
        </p:nvSpPr>
        <p:spPr>
          <a:xfrm>
            <a:off x="457200" y="1981201"/>
            <a:ext cx="8229600" cy="2362200"/>
          </a:xfrm>
        </p:spPr>
        <p:txBody>
          <a:bodyPr/>
          <a:lstStyle/>
          <a:p>
            <a:r>
              <a:rPr lang="en-US" dirty="0" err="1" smtClean="0"/>
              <a:t>Oximes</a:t>
            </a:r>
            <a:r>
              <a:rPr lang="en-US" dirty="0" smtClean="0"/>
              <a:t> (</a:t>
            </a:r>
            <a:r>
              <a:rPr lang="en-US" dirty="0" err="1" smtClean="0"/>
              <a:t>pralidoxime</a:t>
            </a:r>
            <a:r>
              <a:rPr lang="en-US" dirty="0" smtClean="0"/>
              <a:t> in the US, </a:t>
            </a:r>
            <a:r>
              <a:rPr lang="en-US" dirty="0" err="1" smtClean="0"/>
              <a:t>obidoxime</a:t>
            </a:r>
            <a:r>
              <a:rPr lang="en-US" dirty="0" smtClean="0"/>
              <a:t>  or others elsewhere)</a:t>
            </a:r>
          </a:p>
          <a:p>
            <a:pPr lvl="1"/>
            <a:r>
              <a:rPr lang="en-US" dirty="0" smtClean="0"/>
              <a:t>The theory: able to regenerate </a:t>
            </a:r>
            <a:r>
              <a:rPr lang="en-US" dirty="0" err="1" smtClean="0"/>
              <a:t>AChE</a:t>
            </a:r>
            <a:r>
              <a:rPr lang="en-US" dirty="0" smtClean="0"/>
              <a:t> if given prior to enzyme ageing</a:t>
            </a:r>
            <a:endParaRPr lang="en-US" dirty="0"/>
          </a:p>
        </p:txBody>
      </p:sp>
      <p:pic>
        <p:nvPicPr>
          <p:cNvPr id="4" name="Picture 3"/>
          <p:cNvPicPr>
            <a:picLocks noChangeAspect="1"/>
          </p:cNvPicPr>
          <p:nvPr/>
        </p:nvPicPr>
        <p:blipFill>
          <a:blip r:embed="rId3"/>
          <a:stretch>
            <a:fillRect/>
          </a:stretch>
        </p:blipFill>
        <p:spPr>
          <a:xfrm>
            <a:off x="381000" y="4572000"/>
            <a:ext cx="8600966" cy="1524000"/>
          </a:xfrm>
          <a:prstGeom prst="rect">
            <a:avLst/>
          </a:prstGeom>
        </p:spPr>
      </p:pic>
    </p:spTree>
    <p:extLst>
      <p:ext uri="{BB962C8B-B14F-4D97-AF65-F5344CB8AC3E}">
        <p14:creationId xmlns:p14="http://schemas.microsoft.com/office/powerpoint/2010/main" val="40317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maybe?</a:t>
            </a:r>
            <a:endParaRPr lang="en-US" dirty="0"/>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dirty="0" smtClean="0"/>
              <a:t>Several Sri Lanka studies have shown no benefit from </a:t>
            </a:r>
            <a:r>
              <a:rPr lang="en-US" dirty="0" err="1" smtClean="0"/>
              <a:t>pralidoxime</a:t>
            </a:r>
            <a:r>
              <a:rPr lang="en-US" dirty="0" smtClean="0"/>
              <a:t> or even a trend toward harm</a:t>
            </a:r>
          </a:p>
          <a:p>
            <a:pPr lvl="1"/>
            <a:r>
              <a:rPr lang="en-US" dirty="0" smtClean="0"/>
              <a:t>??dose insufficient  ??low level of supportive care</a:t>
            </a:r>
          </a:p>
          <a:p>
            <a:pPr lvl="1"/>
            <a:endParaRPr lang="en-US" dirty="0"/>
          </a:p>
          <a:p>
            <a:r>
              <a:rPr lang="en-US" dirty="0" smtClean="0"/>
              <a:t>Cochrane review concluded current evidence is insufficient to indicate harm or benefit from </a:t>
            </a:r>
            <a:r>
              <a:rPr lang="en-US" dirty="0" err="1" smtClean="0"/>
              <a:t>oximes</a:t>
            </a:r>
            <a:endParaRPr lang="en-US" dirty="0" smtClean="0"/>
          </a:p>
          <a:p>
            <a:endParaRPr lang="en-US" dirty="0"/>
          </a:p>
          <a:p>
            <a:r>
              <a:rPr lang="en-US" dirty="0" smtClean="0"/>
              <a:t>Very limited data on other </a:t>
            </a:r>
            <a:r>
              <a:rPr lang="en-US" dirty="0" err="1" smtClean="0"/>
              <a:t>oximes</a:t>
            </a:r>
            <a:endParaRPr lang="en-US" dirty="0"/>
          </a:p>
        </p:txBody>
      </p:sp>
    </p:spTree>
    <p:extLst>
      <p:ext uri="{BB962C8B-B14F-4D97-AF65-F5344CB8AC3E}">
        <p14:creationId xmlns:p14="http://schemas.microsoft.com/office/powerpoint/2010/main" val="29089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Oximes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Exact role is currently unclear</a:t>
            </a:r>
          </a:p>
          <a:p>
            <a:endParaRPr lang="en-US" dirty="0"/>
          </a:p>
          <a:p>
            <a:r>
              <a:rPr lang="en-US" dirty="0" smtClean="0"/>
              <a:t>Should be given as soon as possible after exposure to increase chance of benefit</a:t>
            </a:r>
          </a:p>
          <a:p>
            <a:endParaRPr lang="en-US" dirty="0"/>
          </a:p>
          <a:p>
            <a:r>
              <a:rPr lang="en-US" dirty="0" smtClean="0"/>
              <a:t>Continue until sustained </a:t>
            </a:r>
            <a:r>
              <a:rPr lang="en-US" dirty="0" err="1" smtClean="0"/>
              <a:t>electrophysiologic</a:t>
            </a:r>
            <a:r>
              <a:rPr lang="en-US" dirty="0" smtClean="0"/>
              <a:t> or clinical improvement documented</a:t>
            </a:r>
          </a:p>
          <a:p>
            <a:endParaRPr lang="en-US" dirty="0"/>
          </a:p>
          <a:p>
            <a:r>
              <a:rPr lang="en-US" dirty="0" smtClean="0"/>
              <a:t>High quality supportive care most important</a:t>
            </a:r>
          </a:p>
          <a:p>
            <a:endParaRPr lang="en-US" dirty="0"/>
          </a:p>
          <a:p>
            <a:pPr marL="0" indent="0">
              <a:buNone/>
            </a:pPr>
            <a:endParaRPr lang="en-US" dirty="0" smtClean="0"/>
          </a:p>
        </p:txBody>
      </p:sp>
    </p:spTree>
    <p:extLst>
      <p:ext uri="{BB962C8B-B14F-4D97-AF65-F5344CB8AC3E}">
        <p14:creationId xmlns:p14="http://schemas.microsoft.com/office/powerpoint/2010/main" val="1459490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Treatment/Research Areas</a:t>
            </a:r>
            <a:endParaRPr lang="en-US" dirty="0"/>
          </a:p>
        </p:txBody>
      </p:sp>
      <p:sp>
        <p:nvSpPr>
          <p:cNvPr id="3" name="Content Placeholder 2"/>
          <p:cNvSpPr>
            <a:spLocks noGrp="1"/>
          </p:cNvSpPr>
          <p:nvPr>
            <p:ph idx="1"/>
          </p:nvPr>
        </p:nvSpPr>
        <p:spPr/>
        <p:txBody>
          <a:bodyPr/>
          <a:lstStyle/>
          <a:p>
            <a:r>
              <a:rPr lang="en-US" dirty="0" smtClean="0"/>
              <a:t>Magnesium or clonidine therapy to reduce presynaptic acetylcholine release</a:t>
            </a:r>
          </a:p>
          <a:p>
            <a:endParaRPr lang="en-US" dirty="0"/>
          </a:p>
          <a:p>
            <a:r>
              <a:rPr lang="en-US" dirty="0" smtClean="0"/>
              <a:t>Fresh frozen plasma as a </a:t>
            </a:r>
            <a:r>
              <a:rPr lang="en-US" dirty="0" err="1" smtClean="0"/>
              <a:t>butyrlcholinesterase</a:t>
            </a:r>
            <a:r>
              <a:rPr lang="en-US" dirty="0" smtClean="0"/>
              <a:t> source to scavenge OP pesticides</a:t>
            </a:r>
          </a:p>
          <a:p>
            <a:endParaRPr lang="en-US" dirty="0"/>
          </a:p>
          <a:p>
            <a:r>
              <a:rPr lang="en-US" dirty="0" smtClean="0"/>
              <a:t>Sodium bicarbonate for serum </a:t>
            </a:r>
            <a:r>
              <a:rPr lang="en-US" dirty="0" err="1" smtClean="0"/>
              <a:t>alkalinization</a:t>
            </a:r>
            <a:endParaRPr lang="en-US" dirty="0"/>
          </a:p>
        </p:txBody>
      </p:sp>
    </p:spTree>
    <p:extLst>
      <p:ext uri="{BB962C8B-B14F-4D97-AF65-F5344CB8AC3E}">
        <p14:creationId xmlns:p14="http://schemas.microsoft.com/office/powerpoint/2010/main" val="177392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a:t>
            </a:r>
            <a:endParaRPr lang="en-US" dirty="0"/>
          </a:p>
        </p:txBody>
      </p:sp>
      <p:sp>
        <p:nvSpPr>
          <p:cNvPr id="3" name="Content Placeholder 2"/>
          <p:cNvSpPr>
            <a:spLocks noGrp="1"/>
          </p:cNvSpPr>
          <p:nvPr>
            <p:ph idx="1"/>
          </p:nvPr>
        </p:nvSpPr>
        <p:spPr>
          <a:xfrm>
            <a:off x="228600" y="1524000"/>
            <a:ext cx="4876800" cy="5181600"/>
          </a:xfrm>
        </p:spPr>
        <p:txBody>
          <a:bodyPr>
            <a:normAutofit fontScale="77500" lnSpcReduction="20000"/>
          </a:bodyPr>
          <a:lstStyle/>
          <a:p>
            <a:r>
              <a:rPr lang="en-US" dirty="0" smtClean="0"/>
              <a:t>Standard universal precautions</a:t>
            </a:r>
          </a:p>
          <a:p>
            <a:endParaRPr lang="en-US" dirty="0" smtClean="0"/>
          </a:p>
          <a:p>
            <a:r>
              <a:rPr lang="en-US" dirty="0" smtClean="0"/>
              <a:t>Vomitus, diarrhea, body fluids may be contaminated</a:t>
            </a:r>
          </a:p>
          <a:p>
            <a:endParaRPr lang="en-US" dirty="0" smtClean="0"/>
          </a:p>
          <a:p>
            <a:r>
              <a:rPr lang="en-US" dirty="0" smtClean="0"/>
              <a:t>Skin and clothing notoriously difficult to </a:t>
            </a:r>
            <a:r>
              <a:rPr lang="en-US" dirty="0" err="1" smtClean="0"/>
              <a:t>decon</a:t>
            </a:r>
            <a:endParaRPr lang="en-US" dirty="0" smtClean="0"/>
          </a:p>
          <a:p>
            <a:pPr lvl="1"/>
            <a:r>
              <a:rPr lang="en-US" dirty="0" smtClean="0"/>
              <a:t>Triple wash with soap and wash</a:t>
            </a:r>
          </a:p>
          <a:p>
            <a:pPr lvl="1"/>
            <a:r>
              <a:rPr lang="en-US" dirty="0" smtClean="0"/>
              <a:t>Military has experimented with cholinesterase sponges</a:t>
            </a:r>
          </a:p>
          <a:p>
            <a:pPr lvl="1"/>
            <a:endParaRPr lang="en-US" dirty="0" smtClean="0"/>
          </a:p>
          <a:p>
            <a:r>
              <a:rPr lang="en-US" dirty="0" smtClean="0"/>
              <a:t>NG lavage and activated charcoal if airway protected and present early</a:t>
            </a:r>
            <a:endParaRPr lang="en-US" dirty="0"/>
          </a:p>
        </p:txBody>
      </p:sp>
      <p:pic>
        <p:nvPicPr>
          <p:cNvPr id="4" name="Picture 3"/>
          <p:cNvPicPr>
            <a:picLocks noChangeAspect="1"/>
          </p:cNvPicPr>
          <p:nvPr/>
        </p:nvPicPr>
        <p:blipFill>
          <a:blip r:embed="rId3"/>
          <a:stretch>
            <a:fillRect/>
          </a:stretch>
        </p:blipFill>
        <p:spPr>
          <a:xfrm>
            <a:off x="4953000" y="2057400"/>
            <a:ext cx="3959294" cy="3048000"/>
          </a:xfrm>
          <a:prstGeom prst="rect">
            <a:avLst/>
          </a:prstGeom>
        </p:spPr>
      </p:pic>
    </p:spTree>
    <p:extLst>
      <p:ext uri="{BB962C8B-B14F-4D97-AF65-F5344CB8AC3E}">
        <p14:creationId xmlns:p14="http://schemas.microsoft.com/office/powerpoint/2010/main" val="103230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RBC </a:t>
            </a:r>
            <a:r>
              <a:rPr lang="en-US" dirty="0" err="1" smtClean="0"/>
              <a:t>AChE</a:t>
            </a:r>
            <a:r>
              <a:rPr lang="en-US" dirty="0" smtClean="0"/>
              <a:t> may remain low at discharge </a:t>
            </a:r>
          </a:p>
          <a:p>
            <a:pPr lvl="1"/>
            <a:r>
              <a:rPr lang="en-US" dirty="0" smtClean="0"/>
              <a:t>remains depressed long after neuronal </a:t>
            </a:r>
            <a:r>
              <a:rPr lang="en-US" dirty="0" err="1" smtClean="0"/>
              <a:t>AChE</a:t>
            </a:r>
            <a:r>
              <a:rPr lang="en-US" dirty="0" smtClean="0"/>
              <a:t> regenerated</a:t>
            </a:r>
          </a:p>
          <a:p>
            <a:endParaRPr lang="en-US" sz="1700" dirty="0" smtClean="0"/>
          </a:p>
          <a:p>
            <a:r>
              <a:rPr lang="en-US" dirty="0" smtClean="0"/>
              <a:t>Ok to discharge after asymptomatic and not requiring </a:t>
            </a:r>
            <a:r>
              <a:rPr lang="en-US" dirty="0" err="1" smtClean="0"/>
              <a:t>pralidoxime</a:t>
            </a:r>
            <a:r>
              <a:rPr lang="en-US" dirty="0" smtClean="0"/>
              <a:t> or atropine for 1 to 2 days</a:t>
            </a:r>
          </a:p>
          <a:p>
            <a:pPr lvl="1"/>
            <a:r>
              <a:rPr lang="en-US" dirty="0" smtClean="0"/>
              <a:t>Rare case reports of recurrent cholinergic crisis and/or respiratory failure after several days</a:t>
            </a:r>
          </a:p>
          <a:p>
            <a:pPr lvl="1"/>
            <a:r>
              <a:rPr lang="en-US" dirty="0" smtClean="0"/>
              <a:t>No case reports of </a:t>
            </a:r>
            <a:r>
              <a:rPr lang="en-US" dirty="0" err="1" smtClean="0"/>
              <a:t>carbamates</a:t>
            </a:r>
            <a:r>
              <a:rPr lang="en-US" dirty="0" smtClean="0"/>
              <a:t> with recurrent or delayed poisoning</a:t>
            </a:r>
            <a:endParaRPr lang="en-US" dirty="0"/>
          </a:p>
        </p:txBody>
      </p:sp>
    </p:spTree>
    <p:extLst>
      <p:ext uri="{BB962C8B-B14F-4D97-AF65-F5344CB8AC3E}">
        <p14:creationId xmlns:p14="http://schemas.microsoft.com/office/powerpoint/2010/main" val="760718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Organophosphate and </a:t>
            </a:r>
            <a:r>
              <a:rPr lang="en-US" dirty="0" err="1" smtClean="0"/>
              <a:t>Carbamates</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Rapid decontamination</a:t>
            </a:r>
          </a:p>
          <a:p>
            <a:r>
              <a:rPr lang="en-US" dirty="0" smtClean="0"/>
              <a:t>Early airway protection</a:t>
            </a:r>
          </a:p>
          <a:p>
            <a:r>
              <a:rPr lang="en-US" dirty="0" smtClean="0"/>
              <a:t>Rapid </a:t>
            </a:r>
            <a:r>
              <a:rPr lang="en-US" dirty="0" err="1" smtClean="0"/>
              <a:t>atropinization</a:t>
            </a:r>
            <a:endParaRPr lang="en-US" dirty="0" smtClean="0"/>
          </a:p>
          <a:p>
            <a:r>
              <a:rPr lang="en-US" dirty="0" smtClean="0"/>
              <a:t>+/- </a:t>
            </a:r>
            <a:r>
              <a:rPr lang="en-US" dirty="0" err="1" smtClean="0"/>
              <a:t>oxime</a:t>
            </a:r>
            <a:r>
              <a:rPr lang="en-US" dirty="0" smtClean="0"/>
              <a:t> therapy</a:t>
            </a:r>
          </a:p>
          <a:p>
            <a:r>
              <a:rPr lang="en-US" dirty="0" smtClean="0"/>
              <a:t>Intensive monitoring </a:t>
            </a:r>
          </a:p>
          <a:p>
            <a:pPr marL="0" indent="0">
              <a:buNone/>
            </a:pPr>
            <a:r>
              <a:rPr lang="en-US" dirty="0"/>
              <a:t> </a:t>
            </a:r>
            <a:r>
              <a:rPr lang="en-US" dirty="0" smtClean="0"/>
              <a:t>   for delayed </a:t>
            </a:r>
            <a:r>
              <a:rPr lang="en-US" dirty="0" err="1" smtClean="0"/>
              <a:t>sequelae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200400"/>
            <a:ext cx="4194176" cy="336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97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4745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457200" y="1600200"/>
            <a:ext cx="8077200" cy="5029200"/>
          </a:xfrm>
        </p:spPr>
        <p:txBody>
          <a:bodyPr>
            <a:normAutofit fontScale="92500" lnSpcReduction="20000"/>
          </a:bodyPr>
          <a:lstStyle/>
          <a:p>
            <a:r>
              <a:rPr lang="en-US" dirty="0" smtClean="0"/>
              <a:t>Pesticide poisoning kills approximately 300,000 people worldwide every year</a:t>
            </a:r>
          </a:p>
          <a:p>
            <a:pPr marL="0" indent="0">
              <a:buNone/>
            </a:pPr>
            <a:endParaRPr lang="en-US" dirty="0" smtClean="0"/>
          </a:p>
          <a:p>
            <a:r>
              <a:rPr lang="en-US" dirty="0" smtClean="0"/>
              <a:t>Mortality can be as high as 70% in developing countries</a:t>
            </a:r>
          </a:p>
          <a:p>
            <a:pPr lvl="1"/>
            <a:r>
              <a:rPr lang="en-US" dirty="0" smtClean="0"/>
              <a:t>Lack of hospital services in the vicinity</a:t>
            </a:r>
          </a:p>
          <a:p>
            <a:pPr lvl="1"/>
            <a:r>
              <a:rPr lang="en-US" dirty="0" smtClean="0"/>
              <a:t>Inadequate transport</a:t>
            </a:r>
          </a:p>
          <a:p>
            <a:pPr lvl="1"/>
            <a:r>
              <a:rPr lang="en-US" dirty="0" smtClean="0"/>
              <a:t>Increased patient to care giver ratio</a:t>
            </a:r>
          </a:p>
          <a:p>
            <a:pPr lvl="1"/>
            <a:r>
              <a:rPr lang="en-US" dirty="0" smtClean="0"/>
              <a:t>Non-availability of definitive antidote</a:t>
            </a:r>
          </a:p>
          <a:p>
            <a:pPr lvl="1"/>
            <a:r>
              <a:rPr lang="en-US" dirty="0" smtClean="0"/>
              <a:t>Lack of ventilators</a:t>
            </a:r>
          </a:p>
          <a:p>
            <a:pPr lvl="2"/>
            <a:r>
              <a:rPr lang="en-US" dirty="0" smtClean="0"/>
              <a:t>3000 to 6000 ventilators constantly required in Asia for ventilation of poisoned patients</a:t>
            </a:r>
            <a:endParaRPr lang="en-US" dirty="0"/>
          </a:p>
        </p:txBody>
      </p:sp>
    </p:spTree>
    <p:extLst>
      <p:ext uri="{BB962C8B-B14F-4D97-AF65-F5344CB8AC3E}">
        <p14:creationId xmlns:p14="http://schemas.microsoft.com/office/powerpoint/2010/main" val="129323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Simple Solution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52600"/>
            <a:ext cx="7292622" cy="4267200"/>
          </a:xfrm>
          <a:prstGeom prst="rect">
            <a:avLst/>
          </a:prstGeom>
        </p:spPr>
      </p:pic>
      <p:sp>
        <p:nvSpPr>
          <p:cNvPr id="6" name="TextBox 5"/>
          <p:cNvSpPr txBox="1"/>
          <p:nvPr/>
        </p:nvSpPr>
        <p:spPr>
          <a:xfrm>
            <a:off x="5410200" y="6019800"/>
            <a:ext cx="3276600" cy="307777"/>
          </a:xfrm>
          <a:prstGeom prst="rect">
            <a:avLst/>
          </a:prstGeom>
          <a:noFill/>
        </p:spPr>
        <p:txBody>
          <a:bodyPr wrap="square" rtlCol="0">
            <a:spAutoFit/>
          </a:bodyPr>
          <a:lstStyle/>
          <a:p>
            <a:r>
              <a:rPr lang="en-US" sz="1400" i="1" dirty="0" err="1" smtClean="0"/>
              <a:t>Int</a:t>
            </a:r>
            <a:r>
              <a:rPr lang="en-US" sz="1400" i="1" dirty="0" smtClean="0"/>
              <a:t> J </a:t>
            </a:r>
            <a:r>
              <a:rPr lang="en-US" sz="1400" i="1" dirty="0" err="1" smtClean="0"/>
              <a:t>Epidemiol</a:t>
            </a:r>
            <a:r>
              <a:rPr lang="en-US" sz="1400" i="1" dirty="0" smtClean="0"/>
              <a:t>. </a:t>
            </a:r>
            <a:r>
              <a:rPr lang="en-US" sz="1400" dirty="0" smtClean="0"/>
              <a:t>2007;36(6):1235-1242</a:t>
            </a:r>
            <a:endParaRPr lang="en-US" sz="1400" i="1" dirty="0"/>
          </a:p>
        </p:txBody>
      </p:sp>
    </p:spTree>
    <p:extLst>
      <p:ext uri="{BB962C8B-B14F-4D97-AF65-F5344CB8AC3E}">
        <p14:creationId xmlns:p14="http://schemas.microsoft.com/office/powerpoint/2010/main" val="38581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Classification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857153"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29209" y="5041633"/>
            <a:ext cx="3581400" cy="523220"/>
          </a:xfrm>
          <a:prstGeom prst="rect">
            <a:avLst/>
          </a:prstGeom>
          <a:noFill/>
        </p:spPr>
        <p:txBody>
          <a:bodyPr wrap="square" rtlCol="0">
            <a:spAutoFit/>
          </a:bodyPr>
          <a:lstStyle/>
          <a:p>
            <a:r>
              <a:rPr lang="en-US" sz="1400" dirty="0" smtClean="0"/>
              <a:t>WHO Recommended Classification of Pesticides by Hazard; 2009</a:t>
            </a:r>
            <a:endParaRPr lang="en-US" sz="1400" dirty="0"/>
          </a:p>
        </p:txBody>
      </p:sp>
    </p:spTree>
    <p:extLst>
      <p:ext uri="{BB962C8B-B14F-4D97-AF65-F5344CB8AC3E}">
        <p14:creationId xmlns:p14="http://schemas.microsoft.com/office/powerpoint/2010/main" val="350578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it is supposed to work</a:t>
            </a:r>
            <a:endParaRPr lang="en-US"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2155"/>
            <a:ext cx="4405312" cy="26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341947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00" y="5573931"/>
            <a:ext cx="2819400" cy="276999"/>
          </a:xfrm>
          <a:prstGeom prst="rect">
            <a:avLst/>
          </a:prstGeom>
          <a:noFill/>
        </p:spPr>
        <p:txBody>
          <a:bodyPr wrap="square" rtlCol="0">
            <a:spAutoFit/>
          </a:bodyPr>
          <a:lstStyle/>
          <a:p>
            <a:r>
              <a:rPr lang="en-US" sz="1200" i="1" dirty="0" err="1" smtClean="0">
                <a:solidFill>
                  <a:schemeClr val="bg1"/>
                </a:solidFill>
              </a:rPr>
              <a:t>Goldfrank’s</a:t>
            </a:r>
            <a:r>
              <a:rPr lang="en-US" sz="1200" i="1" dirty="0" smtClean="0">
                <a:solidFill>
                  <a:schemeClr val="bg1"/>
                </a:solidFill>
              </a:rPr>
              <a:t> </a:t>
            </a:r>
            <a:r>
              <a:rPr lang="en-US" sz="1200" i="1" dirty="0" err="1" smtClean="0">
                <a:solidFill>
                  <a:schemeClr val="bg1"/>
                </a:solidFill>
              </a:rPr>
              <a:t>Toxicologic</a:t>
            </a:r>
            <a:r>
              <a:rPr lang="en-US" sz="1200" i="1" dirty="0" smtClean="0">
                <a:solidFill>
                  <a:schemeClr val="bg1"/>
                </a:solidFill>
              </a:rPr>
              <a:t> Emergencies; 2014</a:t>
            </a:r>
            <a:endParaRPr lang="en-US" sz="1200" i="1" dirty="0">
              <a:solidFill>
                <a:schemeClr val="bg1"/>
              </a:solidFill>
            </a:endParaRPr>
          </a:p>
        </p:txBody>
      </p:sp>
    </p:spTree>
    <p:extLst>
      <p:ext uri="{BB962C8B-B14F-4D97-AF65-F5344CB8AC3E}">
        <p14:creationId xmlns:p14="http://schemas.microsoft.com/office/powerpoint/2010/main" val="70740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it goes wrong</a:t>
            </a:r>
            <a:endParaRPr lang="en-US"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0845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6477000"/>
            <a:ext cx="2819400" cy="276999"/>
          </a:xfrm>
          <a:prstGeom prst="rect">
            <a:avLst/>
          </a:prstGeom>
          <a:noFill/>
        </p:spPr>
        <p:txBody>
          <a:bodyPr wrap="square" rtlCol="0">
            <a:spAutoFit/>
          </a:bodyPr>
          <a:lstStyle/>
          <a:p>
            <a:r>
              <a:rPr lang="en-US" sz="1200" i="1" dirty="0" err="1" smtClean="0">
                <a:solidFill>
                  <a:schemeClr val="bg1"/>
                </a:solidFill>
              </a:rPr>
              <a:t>Goldfrank’s</a:t>
            </a:r>
            <a:r>
              <a:rPr lang="en-US" sz="1200" i="1" dirty="0" smtClean="0">
                <a:solidFill>
                  <a:schemeClr val="bg1"/>
                </a:solidFill>
              </a:rPr>
              <a:t> </a:t>
            </a:r>
            <a:r>
              <a:rPr lang="en-US" sz="1200" i="1" dirty="0" err="1" smtClean="0">
                <a:solidFill>
                  <a:schemeClr val="bg1"/>
                </a:solidFill>
              </a:rPr>
              <a:t>Toxicologic</a:t>
            </a:r>
            <a:r>
              <a:rPr lang="en-US" sz="1200" i="1" dirty="0" smtClean="0">
                <a:solidFill>
                  <a:schemeClr val="bg1"/>
                </a:solidFill>
              </a:rPr>
              <a:t> Emergencies; 2014</a:t>
            </a:r>
            <a:endParaRPr lang="en-US" sz="1200" i="1" dirty="0">
              <a:solidFill>
                <a:schemeClr val="bg1"/>
              </a:solidFill>
            </a:endParaRPr>
          </a:p>
        </p:txBody>
      </p:sp>
      <p:sp>
        <p:nvSpPr>
          <p:cNvPr id="7" name="TextBox 6"/>
          <p:cNvSpPr txBox="1"/>
          <p:nvPr/>
        </p:nvSpPr>
        <p:spPr>
          <a:xfrm>
            <a:off x="609600" y="1521797"/>
            <a:ext cx="4038600"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Organophosphate binds to the </a:t>
            </a:r>
            <a:r>
              <a:rPr lang="en-US" sz="2000" dirty="0" err="1" smtClean="0">
                <a:solidFill>
                  <a:schemeClr val="bg1"/>
                </a:solidFill>
              </a:rPr>
              <a:t>AChE</a:t>
            </a:r>
            <a:endParaRPr lang="en-US" sz="2000" dirty="0" smtClean="0">
              <a:solidFill>
                <a:schemeClr val="bg1"/>
              </a:solidFill>
            </a:endParaRP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Inability to metabolize acetylcholine leads to a cholinergic crisis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T</a:t>
            </a:r>
            <a:r>
              <a:rPr lang="en-US" sz="2000" baseline="-25000" dirty="0" smtClean="0">
                <a:solidFill>
                  <a:schemeClr val="bg1"/>
                </a:solidFill>
              </a:rPr>
              <a:t>1/2</a:t>
            </a:r>
            <a:r>
              <a:rPr lang="en-US" sz="2000" dirty="0" smtClean="0">
                <a:solidFill>
                  <a:schemeClr val="bg1"/>
                </a:solidFill>
              </a:rPr>
              <a:t> of reaction depends on the leaving group</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When the alkyl group is lost the bond is “aged” </a:t>
            </a:r>
          </a:p>
          <a:p>
            <a:pPr marL="742950" lvl="1" indent="-285750">
              <a:buFont typeface="Arial" panose="020B0604020202020204" pitchFamily="34" charset="0"/>
              <a:buChar char="•"/>
            </a:pPr>
            <a:r>
              <a:rPr lang="en-US" sz="2000" dirty="0" err="1" smtClean="0">
                <a:solidFill>
                  <a:schemeClr val="bg1"/>
                </a:solidFill>
              </a:rPr>
              <a:t>AChE</a:t>
            </a:r>
            <a:r>
              <a:rPr lang="en-US" sz="2000" dirty="0" smtClean="0">
                <a:solidFill>
                  <a:schemeClr val="bg1"/>
                </a:solidFill>
              </a:rPr>
              <a:t> can longer be regenerated</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p:txBody>
      </p:sp>
    </p:spTree>
    <p:extLst>
      <p:ext uri="{BB962C8B-B14F-4D97-AF65-F5344CB8AC3E}">
        <p14:creationId xmlns:p14="http://schemas.microsoft.com/office/powerpoint/2010/main" val="165549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Translation</a:t>
            </a:r>
            <a:endParaRPr lang="en-US" dirty="0"/>
          </a:p>
        </p:txBody>
      </p:sp>
      <p:pic>
        <p:nvPicPr>
          <p:cNvPr id="4" name="Picture 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0"/>
            <a:ext cx="6248400" cy="48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874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4986</Words>
  <Application>Microsoft Office PowerPoint</Application>
  <PresentationFormat>On-screen Show (4:3)</PresentationFormat>
  <Paragraphs>332</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Organic Phosphorus and Carbamate Pesticides Matthew P. Davey, MD Oregon Health and Science University</vt:lpstr>
      <vt:lpstr>Tokyo Sarin Attack</vt:lpstr>
      <vt:lpstr>Bhopal Union Carbide Disaster</vt:lpstr>
      <vt:lpstr>The Problem</vt:lpstr>
      <vt:lpstr>One Simple Solution</vt:lpstr>
      <vt:lpstr>Pesticide Classification</vt:lpstr>
      <vt:lpstr>How it is supposed to work</vt:lpstr>
      <vt:lpstr>How it goes wrong</vt:lpstr>
      <vt:lpstr>Clinical Translation</vt:lpstr>
      <vt:lpstr>Classic Severe Organophosphate Toxicity</vt:lpstr>
      <vt:lpstr>However…</vt:lpstr>
      <vt:lpstr>Specific Findings</vt:lpstr>
      <vt:lpstr>Respiratory Complications</vt:lpstr>
      <vt:lpstr>Co-formulants</vt:lpstr>
      <vt:lpstr>A Few Key Points on Toxicokinetics</vt:lpstr>
      <vt:lpstr>A Few Key Points on Toxicokinetics</vt:lpstr>
      <vt:lpstr>A Few Key Points on Toxicokinetics</vt:lpstr>
      <vt:lpstr>Chronic Toxicity</vt:lpstr>
      <vt:lpstr>Delayed Syndromes</vt:lpstr>
      <vt:lpstr>Potential Intermediate Syndrome Theories</vt:lpstr>
      <vt:lpstr>Organic Phosphorus Compound-Induced Delayed Neuropathy</vt:lpstr>
      <vt:lpstr>How to diagnose toxicity</vt:lpstr>
      <vt:lpstr>Cholinesterase Activity</vt:lpstr>
      <vt:lpstr>Cholinesterase Activity</vt:lpstr>
      <vt:lpstr>Atropine Challenge</vt:lpstr>
      <vt:lpstr>Electromyogram (EMG) Studies</vt:lpstr>
      <vt:lpstr>Management ABC’s</vt:lpstr>
      <vt:lpstr>Goal of “Atropinization”</vt:lpstr>
      <vt:lpstr>Incremental Dosing</vt:lpstr>
      <vt:lpstr>And if you run out of atropine?</vt:lpstr>
      <vt:lpstr>PowerPoint Presentation</vt:lpstr>
      <vt:lpstr>What can reverse the paralytic effects…maybe?</vt:lpstr>
      <vt:lpstr>Why the maybe?</vt:lpstr>
      <vt:lpstr>Oximes</vt:lpstr>
      <vt:lpstr>Future Treatment/Research Areas</vt:lpstr>
      <vt:lpstr>Decontamination</vt:lpstr>
      <vt:lpstr>Disposition</vt:lpstr>
      <vt:lpstr>Organophosphate and Carbamates</vt:lpstr>
      <vt:lpstr>Questions…??</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Davey</dc:creator>
  <cp:lastModifiedBy>davema</cp:lastModifiedBy>
  <cp:revision>67</cp:revision>
  <dcterms:created xsi:type="dcterms:W3CDTF">2015-09-01T16:35:30Z</dcterms:created>
  <dcterms:modified xsi:type="dcterms:W3CDTF">2015-09-16T00:58:57Z</dcterms:modified>
</cp:coreProperties>
</file>